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napToObjects="1">
      <p:cViewPr varScale="1">
        <p:scale>
          <a:sx n="107" d="100"/>
          <a:sy n="107" d="100"/>
        </p:scale>
        <p:origin x="80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jpeg>
</file>

<file path=ppt/media/image10.png>
</file>

<file path=ppt/media/image11.jpeg>
</file>

<file path=ppt/media/image12.tif>
</file>

<file path=ppt/media/image13.png>
</file>

<file path=ppt/media/image14.tif>
</file>

<file path=ppt/media/image15.png>
</file>

<file path=ppt/media/image16.tif>
</file>

<file path=ppt/media/image17.tif>
</file>

<file path=ppt/media/image2.png>
</file>

<file path=ppt/media/image3.png>
</file>

<file path=ppt/media/image4.jpeg>
</file>

<file path=ppt/media/image5.jpeg>
</file>

<file path=ppt/media/image6.jpeg>
</file>

<file path=ppt/media/image7.t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Shape 2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8" name="Shape 2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9055550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4" name="Body Level One…"/>
          <p:cNvSpPr>
            <a:spLocks noGrp="1"/>
          </p:cNvSpPr>
          <p:nvPr>
            <p:ph type="body" sz="half" idx="1"/>
          </p:nvPr>
        </p:nvSpPr>
        <p:spPr>
          <a:xfrm>
            <a:off x="0" y="1143000"/>
            <a:ext cx="8537041" cy="1738441"/>
          </a:xfrm>
          <a:prstGeom prst="rect">
            <a:avLst/>
          </a:prstGeom>
        </p:spPr>
        <p:txBody>
          <a:bodyPr anchor="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5" name="PlaceHolder 3"/>
          <p:cNvSpPr>
            <a:spLocks noGrp="1"/>
          </p:cNvSpPr>
          <p:nvPr>
            <p:ph type="body" sz="half" idx="13"/>
          </p:nvPr>
        </p:nvSpPr>
        <p:spPr>
          <a:xfrm>
            <a:off x="-1" y="3047039"/>
            <a:ext cx="8537042" cy="1738441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10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0" y="1143000"/>
            <a:ext cx="4165921" cy="1738441"/>
          </a:xfrm>
          <a:prstGeom prst="rect">
            <a:avLst/>
          </a:prstGeom>
        </p:spPr>
        <p:txBody>
          <a:bodyPr anchor="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5" name="PlaceHolder 5"/>
          <p:cNvSpPr>
            <a:spLocks noGrp="1"/>
          </p:cNvSpPr>
          <p:nvPr>
            <p:ph type="body" sz="quarter" idx="13"/>
          </p:nvPr>
        </p:nvSpPr>
        <p:spPr>
          <a:xfrm>
            <a:off x="-3" y="3047039"/>
            <a:ext cx="4165926" cy="1738441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11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4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5" name="PlaceHolder 3"/>
          <p:cNvSpPr>
            <a:spLocks noGrp="1"/>
          </p:cNvSpPr>
          <p:nvPr>
            <p:ph type="body" idx="13"/>
          </p:nvPr>
        </p:nvSpPr>
        <p:spPr>
          <a:xfrm>
            <a:off x="-1" y="1143000"/>
            <a:ext cx="8537042" cy="3644640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pic>
        <p:nvPicPr>
          <p:cNvPr id="126" name="Picture 48" descr="Picture 4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4680" y="1143000"/>
            <a:ext cx="4567681" cy="364464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Picture 49" descr="Picture 4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4680" y="1143000"/>
            <a:ext cx="4567681" cy="3644640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3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52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1" name="Body Level One…"/>
          <p:cNvSpPr>
            <a:spLocks noGrp="1"/>
          </p:cNvSpPr>
          <p:nvPr>
            <p:ph type="body" sz="half" idx="1"/>
          </p:nvPr>
        </p:nvSpPr>
        <p:spPr>
          <a:xfrm>
            <a:off x="0" y="1143000"/>
            <a:ext cx="4165921" cy="3644640"/>
          </a:xfrm>
          <a:prstGeom prst="rect">
            <a:avLst/>
          </a:prstGeom>
        </p:spPr>
        <p:txBody>
          <a:bodyPr anchor="t"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2" name="PlaceHolder 3"/>
          <p:cNvSpPr>
            <a:spLocks noGrp="1"/>
          </p:cNvSpPr>
          <p:nvPr>
            <p:ph type="body" sz="half" idx="13"/>
          </p:nvPr>
        </p:nvSpPr>
        <p:spPr>
          <a:xfrm>
            <a:off x="4374720" y="1143000"/>
            <a:ext cx="4165923" cy="3644640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16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7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Body Level One…"/>
          <p:cNvSpPr>
            <a:spLocks noGrp="1"/>
          </p:cNvSpPr>
          <p:nvPr>
            <p:ph type="body" sz="half" idx="1"/>
          </p:nvPr>
        </p:nvSpPr>
        <p:spPr>
          <a:xfrm>
            <a:off x="0" y="685800"/>
            <a:ext cx="8605440" cy="2118961"/>
          </a:xfrm>
          <a:prstGeom prst="rect">
            <a:avLst/>
          </a:prstGeom>
        </p:spPr>
        <p:txBody>
          <a:bodyPr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87" name="Body Level One…"/>
          <p:cNvSpPr>
            <a:spLocks noGrp="1"/>
          </p:cNvSpPr>
          <p:nvPr>
            <p:ph type="body" sz="quarter" idx="1"/>
          </p:nvPr>
        </p:nvSpPr>
        <p:spPr>
          <a:xfrm>
            <a:off x="0" y="1143000"/>
            <a:ext cx="4165921" cy="1738441"/>
          </a:xfrm>
          <a:prstGeom prst="rect">
            <a:avLst/>
          </a:prstGeom>
        </p:spPr>
        <p:txBody>
          <a:bodyPr anchor="t"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8" name="PlaceHolder 4"/>
          <p:cNvSpPr>
            <a:spLocks noGrp="1"/>
          </p:cNvSpPr>
          <p:nvPr>
            <p:ph type="body" sz="half" idx="13"/>
          </p:nvPr>
        </p:nvSpPr>
        <p:spPr>
          <a:xfrm>
            <a:off x="4374720" y="1143000"/>
            <a:ext cx="4165923" cy="3644640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18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0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97" name="Body Level One…"/>
          <p:cNvSpPr>
            <a:spLocks noGrp="1"/>
          </p:cNvSpPr>
          <p:nvPr>
            <p:ph type="body" sz="half" idx="1"/>
          </p:nvPr>
        </p:nvSpPr>
        <p:spPr>
          <a:xfrm>
            <a:off x="0" y="1143000"/>
            <a:ext cx="4165921" cy="3644640"/>
          </a:xfrm>
          <a:prstGeom prst="rect">
            <a:avLst/>
          </a:prstGeom>
        </p:spPr>
        <p:txBody>
          <a:bodyPr anchor="t"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8" name="PlaceHolder 4"/>
          <p:cNvSpPr>
            <a:spLocks noGrp="1"/>
          </p:cNvSpPr>
          <p:nvPr>
            <p:ph type="body" sz="quarter" idx="13"/>
          </p:nvPr>
        </p:nvSpPr>
        <p:spPr>
          <a:xfrm>
            <a:off x="4374720" y="3047039"/>
            <a:ext cx="4165923" cy="1738441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19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07" name="Body Level One…"/>
          <p:cNvSpPr>
            <a:spLocks noGrp="1"/>
          </p:cNvSpPr>
          <p:nvPr>
            <p:ph type="body" sz="quarter" idx="1"/>
          </p:nvPr>
        </p:nvSpPr>
        <p:spPr>
          <a:xfrm>
            <a:off x="0" y="1143000"/>
            <a:ext cx="4165921" cy="1738441"/>
          </a:xfrm>
          <a:prstGeom prst="rect">
            <a:avLst/>
          </a:prstGeom>
        </p:spPr>
        <p:txBody>
          <a:bodyPr anchor="t"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8" name="PlaceHolder 4"/>
          <p:cNvSpPr>
            <a:spLocks noGrp="1"/>
          </p:cNvSpPr>
          <p:nvPr>
            <p:ph type="body" sz="half" idx="13"/>
          </p:nvPr>
        </p:nvSpPr>
        <p:spPr>
          <a:xfrm>
            <a:off x="-1" y="3047039"/>
            <a:ext cx="8537042" cy="1738441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20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7" name="Body Level One…"/>
          <p:cNvSpPr>
            <a:spLocks noGrp="1"/>
          </p:cNvSpPr>
          <p:nvPr>
            <p:ph type="body" sz="half" idx="1"/>
          </p:nvPr>
        </p:nvSpPr>
        <p:spPr>
          <a:xfrm>
            <a:off x="0" y="1143000"/>
            <a:ext cx="8537041" cy="1738441"/>
          </a:xfrm>
          <a:prstGeom prst="rect">
            <a:avLst/>
          </a:prstGeom>
        </p:spPr>
        <p:txBody>
          <a:bodyPr anchor="t"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8" name="PlaceHolder 3"/>
          <p:cNvSpPr>
            <a:spLocks noGrp="1"/>
          </p:cNvSpPr>
          <p:nvPr>
            <p:ph type="body" sz="half" idx="13"/>
          </p:nvPr>
        </p:nvSpPr>
        <p:spPr>
          <a:xfrm>
            <a:off x="-1" y="3047039"/>
            <a:ext cx="8537042" cy="1738441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21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27" name="Body Level One…"/>
          <p:cNvSpPr>
            <a:spLocks noGrp="1"/>
          </p:cNvSpPr>
          <p:nvPr>
            <p:ph type="body" sz="quarter" idx="1"/>
          </p:nvPr>
        </p:nvSpPr>
        <p:spPr>
          <a:xfrm>
            <a:off x="0" y="1143000"/>
            <a:ext cx="4165921" cy="1738441"/>
          </a:xfrm>
          <a:prstGeom prst="rect">
            <a:avLst/>
          </a:prstGeom>
        </p:spPr>
        <p:txBody>
          <a:bodyPr anchor="t"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8" name="PlaceHolder 5"/>
          <p:cNvSpPr>
            <a:spLocks noGrp="1"/>
          </p:cNvSpPr>
          <p:nvPr>
            <p:ph type="body" sz="quarter" idx="13"/>
          </p:nvPr>
        </p:nvSpPr>
        <p:spPr>
          <a:xfrm>
            <a:off x="-3" y="3047039"/>
            <a:ext cx="4165926" cy="1738441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229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37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1pPr marL="228600" indent="-228600">
              <a:buClrTx/>
              <a:buSzPct val="100000"/>
              <a:buFont typeface="Arial"/>
              <a:buChar char="•"/>
              <a:defRPr sz="2800" spc="0">
                <a:uFillTx/>
              </a:defRPr>
            </a:lvl1pPr>
            <a:lvl2pPr marL="723900" indent="-266700">
              <a:buClrTx/>
              <a:buSzPct val="100000"/>
              <a:buFont typeface="Arial"/>
              <a:buChar char="•"/>
              <a:defRPr sz="2800" spc="0">
                <a:uFillTx/>
              </a:defRPr>
            </a:lvl2pPr>
            <a:lvl3pPr marL="1234438" indent="-320038">
              <a:buClrTx/>
              <a:buSzPct val="100000"/>
              <a:buFont typeface="Arial"/>
              <a:buChar char="•"/>
              <a:defRPr sz="2800" spc="0">
                <a:uFillTx/>
              </a:defRPr>
            </a:lvl3pPr>
            <a:lvl4pPr marL="17272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4pPr>
            <a:lvl5pPr marL="2184400" indent="-355600">
              <a:buClrTx/>
              <a:buSzPct val="100000"/>
              <a:buFont typeface="Arial"/>
              <a:buChar char="•"/>
              <a:defRPr sz="2800" spc="0">
                <a:uFillTx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8" name="PlaceHolder 3"/>
          <p:cNvSpPr>
            <a:spLocks noGrp="1"/>
          </p:cNvSpPr>
          <p:nvPr>
            <p:ph type="body" idx="13"/>
          </p:nvPr>
        </p:nvSpPr>
        <p:spPr>
          <a:xfrm>
            <a:off x="-1" y="1143000"/>
            <a:ext cx="8537042" cy="3644640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pic>
        <p:nvPicPr>
          <p:cNvPr id="239" name="Picture 97" descr="Picture 9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4680" y="1143000"/>
            <a:ext cx="4567681" cy="3644640"/>
          </a:xfrm>
          <a:prstGeom prst="rect">
            <a:avLst/>
          </a:prstGeom>
          <a:ln w="12700">
            <a:miter lim="400000"/>
          </a:ln>
        </p:spPr>
      </p:pic>
      <p:pic>
        <p:nvPicPr>
          <p:cNvPr id="240" name="Picture 98" descr="Picture 9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84680" y="1143000"/>
            <a:ext cx="4567681" cy="3644640"/>
          </a:xfrm>
          <a:prstGeom prst="rect">
            <a:avLst/>
          </a:prstGeom>
          <a:ln w="12700">
            <a:miter lim="400000"/>
          </a:ln>
        </p:spPr>
      </p:pic>
      <p:sp>
        <p:nvSpPr>
          <p:cNvPr id="24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>
            <a:spLocks noGrp="1"/>
          </p:cNvSpPr>
          <p:nvPr>
            <p:ph type="body" sz="half" idx="1"/>
          </p:nvPr>
        </p:nvSpPr>
        <p:spPr>
          <a:xfrm>
            <a:off x="0" y="1143000"/>
            <a:ext cx="4165921" cy="3644640"/>
          </a:xfrm>
          <a:prstGeom prst="rect">
            <a:avLst/>
          </a:prstGeom>
        </p:spPr>
        <p:txBody>
          <a:bodyPr anchor="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PlaceHolder 3"/>
          <p:cNvSpPr>
            <a:spLocks noGrp="1"/>
          </p:cNvSpPr>
          <p:nvPr>
            <p:ph type="body" sz="half" idx="13"/>
          </p:nvPr>
        </p:nvSpPr>
        <p:spPr>
          <a:xfrm>
            <a:off x="4374720" y="1143000"/>
            <a:ext cx="4165923" cy="3644640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5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ody Level One…"/>
          <p:cNvSpPr>
            <a:spLocks noGrp="1"/>
          </p:cNvSpPr>
          <p:nvPr>
            <p:ph type="body" sz="half" idx="1"/>
          </p:nvPr>
        </p:nvSpPr>
        <p:spPr>
          <a:xfrm>
            <a:off x="0" y="685800"/>
            <a:ext cx="8605440" cy="211896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0" y="1143000"/>
            <a:ext cx="4165921" cy="1738441"/>
          </a:xfrm>
          <a:prstGeom prst="rect">
            <a:avLst/>
          </a:prstGeom>
        </p:spPr>
        <p:txBody>
          <a:bodyPr anchor="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PlaceHolder 4"/>
          <p:cNvSpPr>
            <a:spLocks noGrp="1"/>
          </p:cNvSpPr>
          <p:nvPr>
            <p:ph type="body" sz="half" idx="13"/>
          </p:nvPr>
        </p:nvSpPr>
        <p:spPr>
          <a:xfrm>
            <a:off x="4374720" y="1143000"/>
            <a:ext cx="4165923" cy="3644640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4" name="Body Level One…"/>
          <p:cNvSpPr>
            <a:spLocks noGrp="1"/>
          </p:cNvSpPr>
          <p:nvPr>
            <p:ph type="body" sz="half" idx="1"/>
          </p:nvPr>
        </p:nvSpPr>
        <p:spPr>
          <a:xfrm>
            <a:off x="0" y="1143000"/>
            <a:ext cx="4165921" cy="3644640"/>
          </a:xfrm>
          <a:prstGeom prst="rect">
            <a:avLst/>
          </a:prstGeom>
        </p:spPr>
        <p:txBody>
          <a:bodyPr anchor="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PlaceHolder 4"/>
          <p:cNvSpPr>
            <a:spLocks noGrp="1"/>
          </p:cNvSpPr>
          <p:nvPr>
            <p:ph type="body" sz="quarter" idx="13"/>
          </p:nvPr>
        </p:nvSpPr>
        <p:spPr>
          <a:xfrm>
            <a:off x="4374720" y="3047039"/>
            <a:ext cx="4165923" cy="1738441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8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0" y="1143000"/>
            <a:ext cx="4165921" cy="1738441"/>
          </a:xfrm>
          <a:prstGeom prst="rect">
            <a:avLst/>
          </a:prstGeom>
        </p:spPr>
        <p:txBody>
          <a:bodyPr anchor="t"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PlaceHolder 4"/>
          <p:cNvSpPr>
            <a:spLocks noGrp="1"/>
          </p:cNvSpPr>
          <p:nvPr>
            <p:ph type="body" sz="half" idx="13"/>
          </p:nvPr>
        </p:nvSpPr>
        <p:spPr>
          <a:xfrm>
            <a:off x="-1" y="3047039"/>
            <a:ext cx="8537042" cy="1738441"/>
          </a:xfrm>
          <a:prstGeom prst="rect">
            <a:avLst/>
          </a:prstGeom>
        </p:spPr>
        <p:txBody>
          <a:bodyPr anchor="t"/>
          <a:lstStyle/>
          <a:p>
            <a:pPr>
              <a:defRPr spc="-100"/>
            </a:pPr>
            <a:endParaRPr/>
          </a:p>
        </p:txBody>
      </p:sp>
      <p:sp>
        <p:nvSpPr>
          <p:cNvPr id="9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theme" Target="../theme/theme1.xml"/><Relationship Id="rId26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/>
          <p:cNvSpPr/>
          <p:nvPr/>
        </p:nvSpPr>
        <p:spPr>
          <a:xfrm>
            <a:off x="-990721" y="4344838"/>
            <a:ext cx="11220123" cy="1083"/>
          </a:xfrm>
          <a:prstGeom prst="line">
            <a:avLst/>
          </a:prstGeom>
          <a:ln w="936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3" name="CustomShape 2"/>
          <p:cNvSpPr/>
          <p:nvPr/>
        </p:nvSpPr>
        <p:spPr>
          <a:xfrm>
            <a:off x="-990721" y="1601639"/>
            <a:ext cx="11220123" cy="1082"/>
          </a:xfrm>
          <a:prstGeom prst="line">
            <a:avLst/>
          </a:prstGeom>
          <a:ln w="936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4" name="CustomShape 3"/>
          <p:cNvSpPr/>
          <p:nvPr/>
        </p:nvSpPr>
        <p:spPr>
          <a:xfrm>
            <a:off x="-990721" y="3428999"/>
            <a:ext cx="11220123" cy="1082"/>
          </a:xfrm>
          <a:prstGeom prst="line">
            <a:avLst/>
          </a:prstGeom>
          <a:ln w="936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5" name="CustomShape 4"/>
          <p:cNvSpPr/>
          <p:nvPr/>
        </p:nvSpPr>
        <p:spPr>
          <a:xfrm>
            <a:off x="-990721" y="4799159"/>
            <a:ext cx="11220123" cy="1082"/>
          </a:xfrm>
          <a:prstGeom prst="line">
            <a:avLst/>
          </a:prstGeom>
          <a:ln w="936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6" name="CustomShape 5"/>
          <p:cNvSpPr/>
          <p:nvPr/>
        </p:nvSpPr>
        <p:spPr>
          <a:xfrm>
            <a:off x="-990721" y="2513159"/>
            <a:ext cx="11220123" cy="1082"/>
          </a:xfrm>
          <a:prstGeom prst="line">
            <a:avLst/>
          </a:prstGeom>
          <a:ln w="936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7" name="CustomShape 6"/>
          <p:cNvSpPr/>
          <p:nvPr/>
        </p:nvSpPr>
        <p:spPr>
          <a:xfrm>
            <a:off x="-990721" y="1144439"/>
            <a:ext cx="11220123" cy="1082"/>
          </a:xfrm>
          <a:prstGeom prst="line">
            <a:avLst/>
          </a:prstGeom>
          <a:ln w="936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8" name="CustomShape 7"/>
          <p:cNvSpPr/>
          <p:nvPr/>
        </p:nvSpPr>
        <p:spPr>
          <a:xfrm>
            <a:off x="-990721" y="687239"/>
            <a:ext cx="11220123" cy="1082"/>
          </a:xfrm>
          <a:prstGeom prst="line">
            <a:avLst/>
          </a:prstGeom>
          <a:ln w="9360">
            <a:solidFill>
              <a:schemeClr val="accent3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sp>
        <p:nvSpPr>
          <p:cNvPr id="9" name="CustomShape 9"/>
          <p:cNvSpPr/>
          <p:nvPr/>
        </p:nvSpPr>
        <p:spPr>
          <a:xfrm>
            <a:off x="7622999" y="-4"/>
            <a:ext cx="914044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defRPr sz="600" b="1" spc="-1">
                <a:uFill>
                  <a:solidFill>
                    <a:srgbClr val="FFFFFF"/>
                  </a:solidFill>
                </a:uFill>
                <a:latin typeface="Rambla"/>
                <a:ea typeface="Rambla"/>
                <a:cs typeface="Rambla"/>
                <a:sym typeface="Rambla"/>
              </a:defRPr>
            </a:lvl1pPr>
          </a:lstStyle>
          <a:p>
            <a:r>
              <a:t>00.00.2009</a:t>
            </a:r>
          </a:p>
        </p:txBody>
      </p:sp>
      <p:sp>
        <p:nvSpPr>
          <p:cNvPr id="10" name="CustomShape 10"/>
          <p:cNvSpPr/>
          <p:nvPr/>
        </p:nvSpPr>
        <p:spPr>
          <a:xfrm>
            <a:off x="5715000" y="-4"/>
            <a:ext cx="2018883" cy="12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r">
              <a:defRPr sz="600" spc="-1">
                <a:uFill>
                  <a:solidFill>
                    <a:srgbClr val="FFFFFF"/>
                  </a:solidFill>
                </a:uFill>
                <a:latin typeface="Rambla"/>
                <a:ea typeface="Rambla"/>
                <a:cs typeface="Rambla"/>
                <a:sym typeface="Rambla"/>
              </a:defRPr>
            </a:lvl1pPr>
          </a:lstStyle>
          <a:p>
            <a:r>
              <a:t> OVGU Präsentation</a:t>
            </a:r>
          </a:p>
        </p:txBody>
      </p:sp>
      <p:sp>
        <p:nvSpPr>
          <p:cNvPr id="11" name="CustomShape 11"/>
          <p:cNvSpPr/>
          <p:nvPr/>
        </p:nvSpPr>
        <p:spPr>
          <a:xfrm>
            <a:off x="8537399" y="-2"/>
            <a:ext cx="364" cy="151925"/>
          </a:xfrm>
          <a:prstGeom prst="line">
            <a:avLst/>
          </a:prstGeom>
          <a:ln w="126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endParaRPr/>
          </a:p>
        </p:txBody>
      </p:sp>
      <p:pic>
        <p:nvPicPr>
          <p:cNvPr id="12" name="Shape 17" descr="Shape 17"/>
          <p:cNvPicPr>
            <a:picLocks noChangeAspect="1"/>
          </p:cNvPicPr>
          <p:nvPr/>
        </p:nvPicPr>
        <p:blipFill>
          <a:blip r:embed="rId26">
            <a:extLst/>
          </a:blip>
          <a:stretch>
            <a:fillRect/>
          </a:stretch>
        </p:blipFill>
        <p:spPr>
          <a:xfrm>
            <a:off x="0" y="1439"/>
            <a:ext cx="9143642" cy="6857642"/>
          </a:xfrm>
          <a:prstGeom prst="rect">
            <a:avLst/>
          </a:prstGeom>
          <a:ln w="12700">
            <a:miter lim="400000"/>
          </a:ln>
        </p:spPr>
      </p:pic>
      <p:sp>
        <p:nvSpPr>
          <p:cNvPr id="13" name="Title Text"/>
          <p:cNvSpPr>
            <a:spLocks noGrp="1"/>
          </p:cNvSpPr>
          <p:nvPr>
            <p:ph type="title"/>
          </p:nvPr>
        </p:nvSpPr>
        <p:spPr>
          <a:xfrm>
            <a:off x="0" y="685800"/>
            <a:ext cx="8605440" cy="456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14" name="Body Level One…"/>
          <p:cNvSpPr>
            <a:spLocks noGrp="1"/>
          </p:cNvSpPr>
          <p:nvPr>
            <p:ph type="body" idx="1"/>
          </p:nvPr>
        </p:nvSpPr>
        <p:spPr>
          <a:xfrm>
            <a:off x="0" y="1143000"/>
            <a:ext cx="8537041" cy="36446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>
            <a:spLocks noGrp="1"/>
          </p:cNvSpPr>
          <p:nvPr>
            <p:ph type="sldNum" sz="quarter" idx="2"/>
          </p:nvPr>
        </p:nvSpPr>
        <p:spPr>
          <a:xfrm>
            <a:off x="8537399" y="0"/>
            <a:ext cx="127001" cy="1270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>
            <a:lvl1pPr>
              <a:defRPr sz="600" b="1" spc="-1">
                <a:uFill>
                  <a:solidFill>
                    <a:srgbClr val="FFFFFF"/>
                  </a:solidFill>
                </a:uFill>
                <a:latin typeface="Rambla"/>
                <a:ea typeface="Rambla"/>
                <a:cs typeface="Rambla"/>
                <a:sym typeface="Rambla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Arial"/>
          <a:ea typeface="Arial"/>
          <a:cs typeface="Arial"/>
          <a:sym typeface="Arial"/>
        </a:defRPr>
      </a:lvl9pPr>
    </p:titleStyle>
    <p:bodyStyle>
      <a:lvl1pPr marL="431999" marR="0" indent="-32399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ct val="45000"/>
        <a:buFontTx/>
        <a:buChar char="●"/>
        <a:tabLst/>
        <a:defRPr sz="1400" b="0" i="0" u="none" strike="noStrike" cap="none" spc="-1" baseline="0">
          <a:ln>
            <a:noFill/>
          </a:ln>
          <a:solidFill>
            <a:srgbClr val="000000"/>
          </a:solidFill>
          <a:uFill>
            <a:solidFill>
              <a:srgbClr val="FFFFFF"/>
            </a:solidFill>
          </a:uFill>
          <a:latin typeface="Arial"/>
          <a:ea typeface="Arial"/>
          <a:cs typeface="Arial"/>
          <a:sym typeface="Arial"/>
        </a:defRPr>
      </a:lvl1pPr>
      <a:lvl2pPr marL="863999" marR="0" indent="-32399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ct val="75000"/>
        <a:buFontTx/>
        <a:buChar char="−"/>
        <a:tabLst/>
        <a:defRPr sz="1400" b="0" i="0" u="none" strike="noStrike" cap="none" spc="-1" baseline="0">
          <a:ln>
            <a:noFill/>
          </a:ln>
          <a:solidFill>
            <a:srgbClr val="000000"/>
          </a:solidFill>
          <a:uFill>
            <a:solidFill>
              <a:srgbClr val="FFFFFF"/>
            </a:solidFill>
          </a:uFill>
          <a:latin typeface="Arial"/>
          <a:ea typeface="Arial"/>
          <a:cs typeface="Arial"/>
          <a:sym typeface="Arial"/>
        </a:defRPr>
      </a:lvl2pPr>
      <a:lvl3pPr marL="1295998" marR="0" indent="-2880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ct val="45000"/>
        <a:buFontTx/>
        <a:buChar char="●"/>
        <a:tabLst/>
        <a:defRPr sz="1400" b="0" i="0" u="none" strike="noStrike" cap="none" spc="-1" baseline="0">
          <a:ln>
            <a:noFill/>
          </a:ln>
          <a:solidFill>
            <a:srgbClr val="000000"/>
          </a:solidFill>
          <a:uFill>
            <a:solidFill>
              <a:srgbClr val="FFFFFF"/>
            </a:solidFill>
          </a:uFill>
          <a:latin typeface="Arial"/>
          <a:ea typeface="Arial"/>
          <a:cs typeface="Arial"/>
          <a:sym typeface="Arial"/>
        </a:defRPr>
      </a:lvl3pPr>
      <a:lvl4pPr marL="1727998" marR="0" indent="-21599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ct val="75000"/>
        <a:buFontTx/>
        <a:buChar char="−"/>
        <a:tabLst/>
        <a:defRPr sz="1400" b="0" i="0" u="none" strike="noStrike" cap="none" spc="-1" baseline="0">
          <a:ln>
            <a:noFill/>
          </a:ln>
          <a:solidFill>
            <a:srgbClr val="000000"/>
          </a:solidFill>
          <a:uFill>
            <a:solidFill>
              <a:srgbClr val="FFFFFF"/>
            </a:solidFill>
          </a:uFill>
          <a:latin typeface="Arial"/>
          <a:ea typeface="Arial"/>
          <a:cs typeface="Arial"/>
          <a:sym typeface="Arial"/>
        </a:defRPr>
      </a:lvl4pPr>
      <a:lvl5pPr marL="2095200" marR="0" indent="-151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ct val="45000"/>
        <a:buFontTx/>
        <a:buChar char="●"/>
        <a:tabLst/>
        <a:defRPr sz="1400" b="0" i="0" u="none" strike="noStrike" cap="none" spc="-1" baseline="0">
          <a:ln>
            <a:noFill/>
          </a:ln>
          <a:solidFill>
            <a:srgbClr val="000000"/>
          </a:solidFill>
          <a:uFill>
            <a:solidFill>
              <a:srgbClr val="FFFFFF"/>
            </a:solidFill>
          </a:uFill>
          <a:latin typeface="Arial"/>
          <a:ea typeface="Arial"/>
          <a:cs typeface="Arial"/>
          <a:sym typeface="Arial"/>
        </a:defRPr>
      </a:lvl5pPr>
      <a:lvl6pPr marL="2527200" marR="0" indent="-151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ct val="45000"/>
        <a:buFontTx/>
        <a:buChar char="●"/>
        <a:tabLst/>
        <a:defRPr sz="1400" b="0" i="0" u="none" strike="noStrike" cap="none" spc="-1" baseline="0">
          <a:ln>
            <a:noFill/>
          </a:ln>
          <a:solidFill>
            <a:srgbClr val="000000"/>
          </a:solidFill>
          <a:uFill>
            <a:solidFill>
              <a:srgbClr val="FFFFFF"/>
            </a:solidFill>
          </a:uFill>
          <a:latin typeface="Arial"/>
          <a:ea typeface="Arial"/>
          <a:cs typeface="Arial"/>
          <a:sym typeface="Arial"/>
        </a:defRPr>
      </a:lvl6pPr>
      <a:lvl7pPr marL="2959199" marR="0" indent="-1512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ct val="45000"/>
        <a:buFontTx/>
        <a:buChar char="●"/>
        <a:tabLst/>
        <a:defRPr sz="1400" b="0" i="0" u="none" strike="noStrike" cap="none" spc="-1" baseline="0">
          <a:ln>
            <a:noFill/>
          </a:ln>
          <a:solidFill>
            <a:srgbClr val="000000"/>
          </a:solidFill>
          <a:uFill>
            <a:solidFill>
              <a:srgbClr val="FFFFFF"/>
            </a:solidFill>
          </a:uFill>
          <a:latin typeface="Arial"/>
          <a:ea typeface="Arial"/>
          <a:cs typeface="Arial"/>
          <a:sym typeface="Arial"/>
        </a:defRPr>
      </a:lvl7pPr>
      <a:lvl8pPr marL="33782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-1" baseline="0">
          <a:ln>
            <a:noFill/>
          </a:ln>
          <a:solidFill>
            <a:srgbClr val="000000"/>
          </a:solidFill>
          <a:uFill>
            <a:solidFill>
              <a:srgbClr val="FFFFFF"/>
            </a:solidFill>
          </a:uFill>
          <a:latin typeface="Arial"/>
          <a:ea typeface="Arial"/>
          <a:cs typeface="Arial"/>
          <a:sym typeface="Arial"/>
        </a:defRPr>
      </a:lvl8pPr>
      <a:lvl9pPr marL="3835400" marR="0" indent="-177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1400" b="0" i="0" u="none" strike="noStrike" cap="none" spc="-1" baseline="0">
          <a:ln>
            <a:noFill/>
          </a:ln>
          <a:solidFill>
            <a:srgbClr val="000000"/>
          </a:solidFill>
          <a:uFill>
            <a:solidFill>
              <a:srgbClr val="FFFFFF"/>
            </a:solidFill>
          </a:uFill>
          <a:latin typeface="Arial"/>
          <a:ea typeface="Arial"/>
          <a:cs typeface="Arial"/>
          <a:sym typeface="Arial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1" i="0" u="none" strike="noStrike" cap="none" spc="-1" baseline="0">
          <a:ln>
            <a:noFill/>
          </a:ln>
          <a:solidFill>
            <a:schemeClr val="tx1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Rambla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1" i="0" u="none" strike="noStrike" cap="none" spc="-1" baseline="0">
          <a:ln>
            <a:noFill/>
          </a:ln>
          <a:solidFill>
            <a:schemeClr val="tx1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Rambla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1" i="0" u="none" strike="noStrike" cap="none" spc="-1" baseline="0">
          <a:ln>
            <a:noFill/>
          </a:ln>
          <a:solidFill>
            <a:schemeClr val="tx1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Rambla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1" i="0" u="none" strike="noStrike" cap="none" spc="-1" baseline="0">
          <a:ln>
            <a:noFill/>
          </a:ln>
          <a:solidFill>
            <a:schemeClr val="tx1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Rambla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1" i="0" u="none" strike="noStrike" cap="none" spc="-1" baseline="0">
          <a:ln>
            <a:noFill/>
          </a:ln>
          <a:solidFill>
            <a:schemeClr val="tx1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Rambla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1" i="0" u="none" strike="noStrike" cap="none" spc="-1" baseline="0">
          <a:ln>
            <a:noFill/>
          </a:ln>
          <a:solidFill>
            <a:schemeClr val="tx1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Rambla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1" i="0" u="none" strike="noStrike" cap="none" spc="-1" baseline="0">
          <a:ln>
            <a:noFill/>
          </a:ln>
          <a:solidFill>
            <a:schemeClr val="tx1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Rambla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1" i="0" u="none" strike="noStrike" cap="none" spc="-1" baseline="0">
          <a:ln>
            <a:noFill/>
          </a:ln>
          <a:solidFill>
            <a:schemeClr val="tx1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Rambla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600" b="1" i="0" u="none" strike="noStrike" cap="none" spc="-1" baseline="0">
          <a:ln>
            <a:noFill/>
          </a:ln>
          <a:solidFill>
            <a:schemeClr val="tx1"/>
          </a:solidFill>
          <a:uFill>
            <a:solidFill>
              <a:srgbClr val="FFFFFF"/>
            </a:solidFill>
          </a:uFill>
          <a:latin typeface="+mn-lt"/>
          <a:ea typeface="+mn-ea"/>
          <a:cs typeface="+mn-cs"/>
          <a:sym typeface="Rambl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Key-value_database" TargetMode="Externa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YAML" TargetMode="External"/><Relationship Id="rId4" Type="http://schemas.openxmlformats.org/officeDocument/2006/relationships/hyperlink" Target="https://en.wikipedia.org/wiki/JSON" TargetMode="External"/><Relationship Id="rId5" Type="http://schemas.openxmlformats.org/officeDocument/2006/relationships/hyperlink" Target="https://en.wikipedia.org/wiki/BSO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XML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tif"/><Relationship Id="rId3" Type="http://schemas.openxmlformats.org/officeDocument/2006/relationships/hyperlink" Target="https://goo.gl/images/sxJlGB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ti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oo.gl/images/OD3ONb" TargetMode="External"/><Relationship Id="rId3" Type="http://schemas.openxmlformats.org/officeDocument/2006/relationships/image" Target="../media/image17.ti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obez.org/presentations/2011-NPW-redis.html#(6)" TargetMode="External"/><Relationship Id="rId4" Type="http://schemas.openxmlformats.org/officeDocument/2006/relationships/hyperlink" Target="https://en.wikipedia.org/wiki/XQuery" TargetMode="External"/><Relationship Id="rId5" Type="http://schemas.openxmlformats.org/officeDocument/2006/relationships/hyperlink" Target="http://www.1keydata.com/datawarehousing/data-modeling-levels.html" TargetMode="External"/><Relationship Id="rId6" Type="http://schemas.openxmlformats.org/officeDocument/2006/relationships/hyperlink" Target="https://en.wikipedia.org/wiki/Data_model" TargetMode="External"/><Relationship Id="rId7" Type="http://schemas.openxmlformats.org/officeDocument/2006/relationships/hyperlink" Target="https://cambridge-intelligence.com/keylines/nosql-key-value-column-stores/" TargetMode="External"/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en.wikipedia.org/wiki/Document-oriented_databas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t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sp>
        <p:nvSpPr>
          <p:cNvPr id="251" name="TextShape 1"/>
          <p:cNvSpPr/>
          <p:nvPr/>
        </p:nvSpPr>
        <p:spPr>
          <a:xfrm>
            <a:off x="1142999" y="2321153"/>
            <a:ext cx="6857643" cy="54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b">
            <a:spAutoFit/>
          </a:bodyPr>
          <a:lstStyle>
            <a:lvl1pPr>
              <a:lnSpc>
                <a:spcPct val="120000"/>
              </a:lnSpc>
              <a:defRPr sz="32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Tiles and Non-Relational Models</a:t>
            </a:r>
          </a:p>
        </p:txBody>
      </p:sp>
      <p:sp>
        <p:nvSpPr>
          <p:cNvPr id="252" name="TextShape 2"/>
          <p:cNvSpPr/>
          <p:nvPr/>
        </p:nvSpPr>
        <p:spPr>
          <a:xfrm>
            <a:off x="1142999" y="3114000"/>
            <a:ext cx="6857643" cy="21540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algn="r">
              <a:defRPr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Shreeraksha Achutha</a:t>
            </a:r>
            <a:endParaRPr sz="3200"/>
          </a:p>
          <a:p>
            <a:pPr algn="r">
              <a:defRPr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Taranpreet Kaur</a:t>
            </a:r>
            <a:endParaRPr sz="3200"/>
          </a:p>
          <a:p>
            <a:pPr algn="r">
              <a:defRPr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Madhuri Nagaraj Hebbale</a:t>
            </a:r>
            <a:endParaRPr sz="3200"/>
          </a:p>
          <a:p>
            <a:pPr algn="r">
              <a:defRPr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Sindhuja Madabushi</a:t>
            </a:r>
            <a:endParaRPr sz="3200"/>
          </a:p>
          <a:p>
            <a:pPr algn="r">
              <a:defRPr sz="32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3200"/>
          </a:p>
          <a:p>
            <a:pPr algn="r">
              <a:defRPr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Supervisor: Gabriel Campero</a:t>
            </a:r>
            <a:endParaRPr sz="3200"/>
          </a:p>
          <a:p>
            <a:pPr algn="r">
              <a:defRPr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May 23</a:t>
            </a:r>
            <a:r>
              <a:rPr baseline="30000"/>
              <a:t>rd</a:t>
            </a:r>
            <a:r>
              <a:t>, 2017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  <p:sp>
        <p:nvSpPr>
          <p:cNvPr id="300" name="TextBox 2"/>
          <p:cNvSpPr/>
          <p:nvPr/>
        </p:nvSpPr>
        <p:spPr>
          <a:xfrm>
            <a:off x="353071" y="4799700"/>
            <a:ext cx="8186164" cy="14174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 table is a collection of </a:t>
            </a:r>
            <a:r>
              <a:rPr i="1"/>
              <a:t>column families</a:t>
            </a:r>
            <a:r>
              <a:t>.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Column Family</a:t>
            </a:r>
            <a:r>
              <a:t> - logical and physical grouping of columns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Row-Key </a:t>
            </a:r>
            <a:r>
              <a:t>is an implicit primary key to uniquely identify the record.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Every row in a table can have different set of columns identified by its row-key. </a:t>
            </a:r>
          </a:p>
        </p:txBody>
      </p:sp>
      <p:sp>
        <p:nvSpPr>
          <p:cNvPr id="301" name="TextBox 8"/>
          <p:cNvSpPr/>
          <p:nvPr/>
        </p:nvSpPr>
        <p:spPr>
          <a:xfrm>
            <a:off x="330200" y="918424"/>
            <a:ext cx="7625018" cy="437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Key Value Column Stores /Extensible Record stores</a:t>
            </a:r>
          </a:p>
        </p:txBody>
      </p:sp>
      <p:pic>
        <p:nvPicPr>
          <p:cNvPr id="302" name="Screen Shot 2016-02-24 at 11.46.09.png" descr="Screen Shot 2016-02-24 at 11.46.0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0200" y="1884485"/>
            <a:ext cx="4805516" cy="194915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key-value-store (1).png" descr="key-value-store (1)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47711" y="1889435"/>
            <a:ext cx="3074901" cy="1944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Operations(DynamoDB) -…"/>
          <p:cNvSpPr/>
          <p:nvPr/>
        </p:nvSpPr>
        <p:spPr>
          <a:xfrm>
            <a:off x="167256" y="4201055"/>
            <a:ext cx="8904169" cy="24842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3" indent="-180473" defTabSz="457200">
              <a:lnSpc>
                <a:spcPts val="3500"/>
              </a:lnSpc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Operations(DynamoDB) -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putItem(table, key, av) 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getItem(table, key)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deleteItem(table, key)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Language- Cassandra Query Language(CQL)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No integrity constraints (unlike RDBMS)</a:t>
            </a:r>
          </a:p>
        </p:txBody>
      </p:sp>
      <p:sp>
        <p:nvSpPr>
          <p:cNvPr id="306" name="TextBox 8"/>
          <p:cNvSpPr/>
          <p:nvPr/>
        </p:nvSpPr>
        <p:spPr>
          <a:xfrm>
            <a:off x="167256" y="795368"/>
            <a:ext cx="7625018" cy="437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Key Value Column Stores /Extensible Record stores</a:t>
            </a:r>
          </a:p>
        </p:txBody>
      </p:sp>
      <p:graphicFrame>
        <p:nvGraphicFramePr>
          <p:cNvPr id="307" name="Table"/>
          <p:cNvGraphicFramePr/>
          <p:nvPr/>
        </p:nvGraphicFramePr>
        <p:xfrm>
          <a:off x="946150" y="2020149"/>
          <a:ext cx="997527" cy="186944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997527"/>
              </a:tblGrid>
              <a:tr h="399077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 b="1" u="sng">
                          <a:sym typeface="Calibri"/>
                        </a:rPr>
                        <a:t>ID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399077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1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399077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2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399077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3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</a:tbl>
          </a:graphicData>
        </a:graphic>
      </p:graphicFrame>
      <p:graphicFrame>
        <p:nvGraphicFramePr>
          <p:cNvPr id="308" name="Table"/>
          <p:cNvGraphicFramePr/>
          <p:nvPr/>
        </p:nvGraphicFramePr>
        <p:xfrm>
          <a:off x="2559050" y="1543899"/>
          <a:ext cx="6063568" cy="23368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710443"/>
                <a:gridCol w="3353125"/>
              </a:tblGrid>
              <a:tr h="439645">
                <a:tc gridSpan="2"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 b="1">
                          <a:sym typeface="Calibri"/>
                        </a:rPr>
                        <a:t>NAME COLUMN FAMILY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39645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 b="1">
                          <a:sym typeface="Calibri"/>
                        </a:rPr>
                        <a:t>NAME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400" b="1">
                          <a:sym typeface="Calibri"/>
                        </a:rPr>
                        <a:t>LAST NAME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439645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{“Name”: “Sherlock”} 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{“Last Name”: “Holmes”}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439645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{“Name”: “John H.”} 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{“Last Name”: “Watson”}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439645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 dirty="0">
                          <a:sym typeface="Calibri"/>
                        </a:rPr>
                        <a:t>{“Name”: “Theresa”} 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 dirty="0">
                          <a:sym typeface="Calibri"/>
                        </a:rPr>
                        <a:t>{“Last Name”: “May”}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311" name="Title 1"/>
          <p:cNvSpPr>
            <a:spLocks noGrp="1"/>
          </p:cNvSpPr>
          <p:nvPr>
            <p:ph type="title"/>
          </p:nvPr>
        </p:nvSpPr>
        <p:spPr>
          <a:xfrm>
            <a:off x="201881" y="840179"/>
            <a:ext cx="8605440" cy="45684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 spc="-100">
                <a:uFill>
                  <a:solidFill>
                    <a:srgbClr val="FFFFFF"/>
                  </a:solidFill>
                </a:uFill>
              </a:defRPr>
            </a:lvl1pPr>
          </a:lstStyle>
          <a:p>
            <a:r>
              <a:rPr sz="2400" dirty="0"/>
              <a:t>Mapping of RDBMS to Key Value Column Stores</a:t>
            </a:r>
          </a:p>
        </p:txBody>
      </p:sp>
      <p:graphicFrame>
        <p:nvGraphicFramePr>
          <p:cNvPr id="312" name="Table 3"/>
          <p:cNvGraphicFramePr/>
          <p:nvPr/>
        </p:nvGraphicFramePr>
        <p:xfrm>
          <a:off x="404385" y="2525403"/>
          <a:ext cx="1294410" cy="3315356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294410"/>
              </a:tblGrid>
              <a:tr h="486775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 b="1" u="sng">
                          <a:sym typeface="Calibri"/>
                        </a:rPr>
                        <a:t>ID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1207728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1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1134078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2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486775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3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</a:tbl>
          </a:graphicData>
        </a:graphic>
      </p:graphicFrame>
      <p:graphicFrame>
        <p:nvGraphicFramePr>
          <p:cNvPr id="313" name="Table 2"/>
          <p:cNvGraphicFramePr/>
          <p:nvPr/>
        </p:nvGraphicFramePr>
        <p:xfrm>
          <a:off x="2000867" y="2195862"/>
          <a:ext cx="5889625" cy="36449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959841"/>
                <a:gridCol w="1919432"/>
                <a:gridCol w="2010352"/>
              </a:tblGrid>
              <a:tr h="404091">
                <a:tc gridSpan="3"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100" b="1">
                          <a:sym typeface="Calibri"/>
                        </a:rPr>
                        <a:t>ADDRESS COLUMN FAMILY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04091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100" b="1">
                          <a:sym typeface="Calibri"/>
                        </a:rPr>
                        <a:t>STREETANDNUMBER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100" b="1">
                          <a:sym typeface="Calibri"/>
                        </a:rPr>
                        <a:t>CITY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100" b="1">
                          <a:solidFill>
                            <a:srgbClr val="212121"/>
                          </a:solidFill>
                          <a:sym typeface="Calibri"/>
                        </a:rPr>
                        <a:t>FLOOR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1147618">
                <a:tc>
                  <a:txBody>
                    <a:bodyPr/>
                    <a:lstStyle/>
                    <a:p>
                      <a:pPr algn="ctr">
                        <a:defRPr sz="1100" spc="0">
                          <a:uFillTx/>
                          <a:sym typeface="Calibri"/>
                        </a:defRPr>
                      </a:pPr>
                      <a:r>
                        <a:t>{“StreetAndNumber”: “221b Baker St.”} “Floor”: “1st Floor”} </a:t>
                      </a:r>
                      <a:endParaRPr sz="1400"/>
                    </a:p>
                    <a:p>
                      <a:pPr>
                        <a:defRPr sz="1400" spc="0">
                          <a:uFillTx/>
                          <a:sym typeface="Calibri"/>
                        </a:defRPr>
                      </a:pPr>
                      <a:r>
                        <a:t/>
                      </a:r>
                      <a:br/>
                      <a:endParaRPr/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100">
                          <a:sym typeface="Calibri"/>
                        </a:rPr>
                        <a:t>{“City”: “London”}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 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1147618">
                <a:tc>
                  <a:txBody>
                    <a:bodyPr/>
                    <a:lstStyle/>
                    <a:p>
                      <a:pPr algn="ctr">
                        <a:defRPr sz="1100" spc="0">
                          <a:uFillTx/>
                          <a:sym typeface="Calibri"/>
                        </a:defRPr>
                      </a:pPr>
                      <a:r>
                        <a:t>{“StreetAndNumber”: “221b Baker St.”} “Floor”: “1st Floor”} </a:t>
                      </a:r>
                      <a:endParaRPr sz="1400"/>
                    </a:p>
                    <a:p>
                      <a:pPr>
                        <a:defRPr sz="1400" spc="0">
                          <a:uFillTx/>
                          <a:sym typeface="Calibri"/>
                        </a:defRPr>
                      </a:pPr>
                      <a:r>
                        <a:t/>
                      </a:r>
                      <a:br/>
                      <a:endParaRPr/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100">
                          <a:sym typeface="Calibri"/>
                        </a:rPr>
                        <a:t>{“City”: “London”}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400">
                          <a:sym typeface="Calibri"/>
                        </a:rPr>
                        <a:t> 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541482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100">
                          <a:sym typeface="Calibri"/>
                        </a:rPr>
                        <a:t>{“StreetAndNumber”: “10 Downing Street”}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100">
                          <a:sym typeface="Calibri"/>
                        </a:rPr>
                        <a:t>{“City”: “London”}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100">
                          <a:sym typeface="Calibri"/>
                        </a:rPr>
                        <a:t>{“Floor”:”1st Floor”}</a:t>
                      </a:r>
                    </a:p>
                  </a:txBody>
                  <a:tcPr marL="101023" marR="101023" marT="101023" marB="101023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314" name="Rectangle 5"/>
          <p:cNvSpPr/>
          <p:nvPr/>
        </p:nvSpPr>
        <p:spPr>
          <a:xfrm>
            <a:off x="201880" y="1527926"/>
            <a:ext cx="7688613" cy="35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Key Value Column Stores /Extensible Record stores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Title 1"/>
          <p:cNvSpPr>
            <a:spLocks noGrp="1"/>
          </p:cNvSpPr>
          <p:nvPr>
            <p:ph type="title"/>
          </p:nvPr>
        </p:nvSpPr>
        <p:spPr>
          <a:xfrm>
            <a:off x="166254" y="727363"/>
            <a:ext cx="8439185" cy="45684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sz="2400" dirty="0"/>
              <a:t>Document Stores</a:t>
            </a:r>
          </a:p>
        </p:txBody>
      </p:sp>
      <p:sp>
        <p:nvSpPr>
          <p:cNvPr id="317" name="TextBox 4"/>
          <p:cNvSpPr/>
          <p:nvPr/>
        </p:nvSpPr>
        <p:spPr>
          <a:xfrm>
            <a:off x="296882" y="1520041"/>
            <a:ext cx="8461355" cy="35599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 </a:t>
            </a:r>
            <a:r>
              <a:rPr b="1" dirty="0"/>
              <a:t>document store</a:t>
            </a:r>
            <a:r>
              <a:rPr dirty="0"/>
              <a:t>, is a computer program designed for storing, retrieving and managing document-oriented information, also known as semi-structured data.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 defTabSz="457200">
              <a:buSzPct val="100000"/>
              <a:buChar char="•"/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Document-oriented databases are inherently a subclass of the </a:t>
            </a:r>
            <a:r>
              <a:rPr dirty="0">
                <a:solidFill>
                  <a:srgbClr val="0B0080"/>
                </a:solidFill>
                <a:hlinkClick r:id="rId2"/>
              </a:rPr>
              <a:t>key-value store</a:t>
            </a:r>
            <a:r>
              <a:rPr dirty="0"/>
              <a:t> </a:t>
            </a:r>
            <a:r>
              <a:rPr lang="en-US" dirty="0" smtClean="0"/>
              <a:t>  </a:t>
            </a:r>
            <a:r>
              <a:rPr dirty="0" smtClean="0"/>
              <a:t>(difference </a:t>
            </a:r>
            <a:r>
              <a:rPr dirty="0"/>
              <a:t>-&gt; Data Processing)</a:t>
            </a:r>
          </a:p>
          <a:p>
            <a:pPr defTabSz="457200"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 defTabSz="457200">
              <a:buSzPct val="100000"/>
              <a:buChar char="•"/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i="1" dirty="0"/>
              <a:t>Storage</a:t>
            </a:r>
            <a:r>
              <a:rPr dirty="0"/>
              <a:t> : </a:t>
            </a:r>
            <a:r>
              <a:rPr lang="en-US" dirty="0" smtClean="0"/>
              <a:t>A</a:t>
            </a:r>
            <a:r>
              <a:rPr dirty="0" smtClean="0"/>
              <a:t>ll </a:t>
            </a:r>
            <a:r>
              <a:rPr dirty="0"/>
              <a:t>information for a given object in a single instance in the database, and every stored object can be different from every other(unlike RDBMS). </a:t>
            </a:r>
          </a:p>
          <a:p>
            <a:pPr marL="228600" indent="-228600" defTabSz="457200">
              <a:lnSpc>
                <a:spcPts val="3700"/>
              </a:lnSpc>
              <a:buSzPct val="100000"/>
              <a:buChar char="•"/>
              <a:defRPr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dirty="0"/>
          </a:p>
          <a:p>
            <a:pPr defTabSz="457200">
              <a:lnSpc>
                <a:spcPts val="3200"/>
              </a:lnSpc>
              <a:spcBef>
                <a:spcPts val="700"/>
              </a:spcBef>
              <a:defRPr sz="14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 dirty="0">
              <a:latin typeface="Arial"/>
              <a:ea typeface="Arial"/>
              <a:cs typeface="Arial"/>
              <a:sym typeface="Arial"/>
            </a:endParaRPr>
          </a:p>
          <a:p>
            <a:endParaRPr dirty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8" name="document-oriented-stores-data-model.png" descr="document-oriented-stores-data-model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53836" y="4345379"/>
            <a:ext cx="4250114" cy="20275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Additional Metadata - stored along with the document content.…"/>
          <p:cNvSpPr/>
          <p:nvPr/>
        </p:nvSpPr>
        <p:spPr>
          <a:xfrm>
            <a:off x="328063" y="1693764"/>
            <a:ext cx="6673932" cy="52551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 marL="228600" indent="-228600" defTabSz="457200">
              <a:lnSpc>
                <a:spcPts val="3700"/>
              </a:lnSpc>
              <a:buSzPct val="100000"/>
              <a:buChar char="•"/>
              <a:defRPr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i="1">
                <a:latin typeface="Arial"/>
                <a:ea typeface="Arial"/>
                <a:cs typeface="Arial"/>
                <a:sym typeface="Arial"/>
              </a:rPr>
              <a:t>Additional </a:t>
            </a:r>
            <a:r>
              <a:rPr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Metadata </a:t>
            </a:r>
            <a:r>
              <a:t>- stored along with the document content.</a:t>
            </a:r>
          </a:p>
          <a:p>
            <a:pPr defTabSz="457200">
              <a:lnSpc>
                <a:spcPts val="3700"/>
              </a:lnSpc>
              <a:defRPr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marL="228600" indent="-228600" defTabSz="457200">
              <a:lnSpc>
                <a:spcPts val="3700"/>
              </a:lnSpc>
              <a:buSzPct val="100000"/>
              <a:buChar char="•"/>
              <a:defRPr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i="1"/>
              <a:t>Operations (CRUD)</a:t>
            </a:r>
            <a:r>
              <a:t> -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Creation (or insertion)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Retrieval (or query, search, finds)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Update (or edit) 		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Deletion (or removal)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28600" indent="-228600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Retrieval -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Unique </a:t>
            </a:r>
            <a:r>
              <a:rPr i="1"/>
              <a:t>key 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Index on the key</a:t>
            </a:r>
            <a:r>
              <a:t>		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Deletion (or removal)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API 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Query Language (XQuery)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28600" indent="-228600" defTabSz="457200">
              <a:lnSpc>
                <a:spcPts val="3700"/>
              </a:lnSpc>
              <a:buSzPct val="100000"/>
              <a:buChar char="•"/>
              <a:defRPr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defTabSz="457200">
              <a:lnSpc>
                <a:spcPts val="3700"/>
              </a:lnSpc>
              <a:defRPr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  <a:p>
            <a:pPr defTabSz="457200">
              <a:lnSpc>
                <a:spcPts val="3700"/>
              </a:lnSpc>
              <a:defRPr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endParaRPr/>
          </a:p>
        </p:txBody>
      </p:sp>
      <p:sp>
        <p:nvSpPr>
          <p:cNvPr id="321" name="Document Stores"/>
          <p:cNvSpPr>
            <a:spLocks noGrp="1"/>
          </p:cNvSpPr>
          <p:nvPr>
            <p:ph type="title" idx="4294967295"/>
          </p:nvPr>
        </p:nvSpPr>
        <p:spPr>
          <a:xfrm>
            <a:off x="328063" y="810491"/>
            <a:ext cx="8439185" cy="45684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sz="2400" dirty="0"/>
              <a:t>Document Stores</a:t>
            </a:r>
          </a:p>
        </p:txBody>
      </p:sp>
      <p:pic>
        <p:nvPicPr>
          <p:cNvPr id="322" name="document-oriented-stores-concepts2.jpg" descr="document-oriented-stores-concepts2.jpg"/>
          <p:cNvPicPr>
            <a:picLocks noChangeAspect="1"/>
          </p:cNvPicPr>
          <p:nvPr/>
        </p:nvPicPr>
        <p:blipFill>
          <a:blip r:embed="rId2">
            <a:extLst/>
          </a:blip>
          <a:srcRect/>
          <a:stretch>
            <a:fillRect/>
          </a:stretch>
        </p:blipFill>
        <p:spPr>
          <a:xfrm>
            <a:off x="3868761" y="3220896"/>
            <a:ext cx="5192689" cy="27340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Title 1"/>
          <p:cNvSpPr>
            <a:spLocks noGrp="1"/>
          </p:cNvSpPr>
          <p:nvPr>
            <p:ph type="title"/>
          </p:nvPr>
        </p:nvSpPr>
        <p:spPr>
          <a:xfrm>
            <a:off x="166254" y="727363"/>
            <a:ext cx="8439185" cy="45684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sz="2400" dirty="0"/>
              <a:t>Mapping of RDBMS to Document Store</a:t>
            </a:r>
          </a:p>
        </p:txBody>
      </p:sp>
      <p:graphicFrame>
        <p:nvGraphicFramePr>
          <p:cNvPr id="325" name="Table 2"/>
          <p:cNvGraphicFramePr/>
          <p:nvPr/>
        </p:nvGraphicFramePr>
        <p:xfrm>
          <a:off x="471882" y="1520042"/>
          <a:ext cx="6843318" cy="3966358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6843318"/>
              </a:tblGrid>
              <a:tr h="3966358">
                <a:tc>
                  <a:txBody>
                    <a:bodyPr/>
                    <a:lstStyle/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{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“Users”: [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{“id”: 1, 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“Name”: “Sherlock”, 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 “Last Name”: “Holmes”,                  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 “Address”:{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     “StreetAndNumber”: “221b Baker St.”, 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     “City”: “London”, 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     “Floor”:”1st Floor”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  }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} 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{“id”: 2”,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“Name”: “John H.”, 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“Last Name”: “Watson”, 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“Address”: {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     “StreetAndNumber”: “221b Baker St.”, 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     “City”: “London”, 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      “Floor”:”1st Floor”</a:t>
                      </a:r>
                      <a:endParaRPr sz="500"/>
                    </a:p>
                    <a:p>
                      <a:pPr>
                        <a:defRPr sz="12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      }...</a:t>
                      </a:r>
                    </a:p>
                  </a:txBody>
                  <a:tcPr marL="107456" marR="107456" marT="107456" marB="107456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Title 1"/>
          <p:cNvSpPr>
            <a:spLocks noGrp="1"/>
          </p:cNvSpPr>
          <p:nvPr>
            <p:ph type="title"/>
          </p:nvPr>
        </p:nvSpPr>
        <p:spPr>
          <a:xfrm>
            <a:off x="166254" y="937321"/>
            <a:ext cx="8439185" cy="45684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800" b="1"/>
            </a:lvl1pPr>
          </a:lstStyle>
          <a:p>
            <a:r>
              <a:rPr sz="2400" dirty="0"/>
              <a:t>Mapping of RDBMS to Document Store</a:t>
            </a:r>
          </a:p>
        </p:txBody>
      </p:sp>
      <p:graphicFrame>
        <p:nvGraphicFramePr>
          <p:cNvPr id="328" name="Table 7"/>
          <p:cNvGraphicFramePr/>
          <p:nvPr/>
        </p:nvGraphicFramePr>
        <p:xfrm>
          <a:off x="585787" y="1771650"/>
          <a:ext cx="7366000" cy="2387600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7366000"/>
              </a:tblGrid>
              <a:tr h="0">
                <a:tc>
                  <a:txBody>
                    <a:bodyPr/>
                    <a:lstStyle/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...</a:t>
                      </a:r>
                    </a:p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  {“id”: 3,</a:t>
                      </a:r>
                    </a:p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   “Name”: “Theresa”,</a:t>
                      </a:r>
                    </a:p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    “Last Name”: “May”, </a:t>
                      </a:r>
                    </a:p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    “Address”:{</a:t>
                      </a:r>
                    </a:p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           “StreetAndNumber”: “10 Downing Street”, </a:t>
                      </a:r>
                    </a:p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           “City”: “London”} </a:t>
                      </a:r>
                    </a:p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     }</a:t>
                      </a:r>
                    </a:p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 ]</a:t>
                      </a:r>
                    </a:p>
                    <a:p>
                      <a:pPr>
                        <a:defRPr sz="1400"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rPr dirty="0"/>
                        <a:t>} </a:t>
                      </a:r>
                    </a:p>
                  </a:txBody>
                  <a:tcPr marL="127000" marR="127000" marT="127000" marB="127000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329" name="Nested Relations (each document can have another document)…"/>
          <p:cNvSpPr/>
          <p:nvPr/>
        </p:nvSpPr>
        <p:spPr>
          <a:xfrm>
            <a:off x="496970" y="4457382"/>
            <a:ext cx="7543634" cy="18440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Nested Relations (each document can have another document)</a:t>
            </a:r>
          </a:p>
          <a:p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 integrity Constraint (Encoding – Documents depend on encoding)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 defTabSz="457200">
              <a:spcBef>
                <a:spcPts val="700"/>
              </a:spcBef>
              <a:buSzPct val="100000"/>
              <a:buChar char="•"/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Encodings - </a:t>
            </a:r>
            <a:r>
              <a:rPr dirty="0">
                <a:solidFill>
                  <a:srgbClr val="0B0080"/>
                </a:solidFill>
                <a:hlinkClick r:id="rId2"/>
              </a:rPr>
              <a:t>XML</a:t>
            </a:r>
            <a:r>
              <a:rPr dirty="0"/>
              <a:t>, </a:t>
            </a:r>
            <a:r>
              <a:rPr dirty="0">
                <a:solidFill>
                  <a:srgbClr val="0B0080"/>
                </a:solidFill>
                <a:hlinkClick r:id="rId3"/>
              </a:rPr>
              <a:t>YAML</a:t>
            </a:r>
            <a:r>
              <a:rPr dirty="0"/>
              <a:t>, </a:t>
            </a:r>
            <a:r>
              <a:rPr dirty="0">
                <a:solidFill>
                  <a:srgbClr val="0B0080"/>
                </a:solidFill>
                <a:hlinkClick r:id="rId4"/>
              </a:rPr>
              <a:t>JSON</a:t>
            </a:r>
            <a:r>
              <a:rPr dirty="0"/>
              <a:t>, and </a:t>
            </a:r>
            <a:r>
              <a:rPr dirty="0">
                <a:solidFill>
                  <a:srgbClr val="0B0080"/>
                </a:solidFill>
                <a:hlinkClick r:id="rId5"/>
              </a:rPr>
              <a:t>BSON</a:t>
            </a:r>
            <a:r>
              <a:rPr dirty="0"/>
              <a:t>, as well as binary forms like PDF and Microsoft Office documents (MS Word, Excel, and so on</a:t>
            </a:r>
            <a:r>
              <a:rPr dirty="0" smtClean="0"/>
              <a:t>)</a:t>
            </a:r>
            <a:endParaRPr dirty="0"/>
          </a:p>
        </p:txBody>
      </p:sp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lide Number"/>
          <p:cNvSpPr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332" name="Graph Database Management Systems(GDBMSs)"/>
          <p:cNvSpPr/>
          <p:nvPr/>
        </p:nvSpPr>
        <p:spPr>
          <a:xfrm>
            <a:off x="-36920" y="833686"/>
            <a:ext cx="78937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Graph Database Management Systems(GDBMSs)</a:t>
            </a:r>
          </a:p>
        </p:txBody>
      </p:sp>
      <p:sp>
        <p:nvSpPr>
          <p:cNvPr id="333" name="In GDBMSs data are stored as graphs and queries are expressed as traversal operations. This allows applications to scale to very large graph-based data sets.…"/>
          <p:cNvSpPr/>
          <p:nvPr/>
        </p:nvSpPr>
        <p:spPr>
          <a:xfrm>
            <a:off x="58446" y="1445179"/>
            <a:ext cx="8714082" cy="16841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In GDBMSs data are stored as graphs and queries are expressed as traversal operations. This allows applications to scale to very large graph-based data sets. </a:t>
            </a:r>
          </a:p>
          <a:p>
            <a:pPr marL="180472" indent="-180472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180472" indent="-180472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t>In addition, since GDBMSs do not rely on a rigid schema, they provide a more flexible solution in scenarios where the organization of data evolves rapidly and dat is highly interconnected in nature like Semantic Web etc.</a:t>
            </a:r>
          </a:p>
        </p:txBody>
      </p:sp>
      <p:pic>
        <p:nvPicPr>
          <p:cNvPr id="334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4700" y="3429000"/>
            <a:ext cx="6059224" cy="2984519"/>
          </a:xfrm>
          <a:prstGeom prst="rect">
            <a:avLst/>
          </a:prstGeom>
          <a:ln w="12700">
            <a:miter lim="400000"/>
          </a:ln>
        </p:spPr>
      </p:pic>
      <p:sp>
        <p:nvSpPr>
          <p:cNvPr id="335" name="[https://goo.gl/images/sxJlGB]"/>
          <p:cNvSpPr/>
          <p:nvPr/>
        </p:nvSpPr>
        <p:spPr>
          <a:xfrm>
            <a:off x="2933912" y="6470058"/>
            <a:ext cx="1952092" cy="239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100">
                <a:latin typeface="Arial"/>
                <a:ea typeface="Arial"/>
                <a:cs typeface="Arial"/>
                <a:sym typeface="Arial"/>
              </a:defRPr>
            </a:pPr>
            <a:r>
              <a:t>[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/>
              </a:rPr>
              <a:t>https://goo.gl/images/sxJlGB</a:t>
            </a:r>
            <a:r>
              <a:t>]</a:t>
            </a:r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raph Database Management Systems(GDBMSs)"/>
          <p:cNvSpPr/>
          <p:nvPr/>
        </p:nvSpPr>
        <p:spPr>
          <a:xfrm>
            <a:off x="-36461" y="1050103"/>
            <a:ext cx="8665555" cy="46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Property Graphs</a:t>
            </a:r>
          </a:p>
        </p:txBody>
      </p:sp>
      <p:sp>
        <p:nvSpPr>
          <p:cNvPr id="338" name="A property graph, is a labeled and attributed directed multigraph with identifiers.…"/>
          <p:cNvSpPr/>
          <p:nvPr/>
        </p:nvSpPr>
        <p:spPr>
          <a:xfrm>
            <a:off x="260422" y="1797408"/>
            <a:ext cx="8665555" cy="4867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 </a:t>
            </a:r>
            <a:r>
              <a:rPr b="1" dirty="0"/>
              <a:t>property graph</a:t>
            </a:r>
            <a:r>
              <a:rPr dirty="0"/>
              <a:t>, is a labeled and attributed directed multigraph with identifiers.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 defTabSz="457200">
              <a:buSzPct val="100000"/>
              <a:buChar char="•"/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What is a Multigraph ?</a:t>
            </a:r>
          </a:p>
          <a:p>
            <a:pPr defTabSz="457200"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i="1" dirty="0"/>
              <a:t>Types</a:t>
            </a:r>
            <a:r>
              <a:rPr dirty="0"/>
              <a:t> for nodes and edges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i="1" dirty="0"/>
              <a:t>Node label</a:t>
            </a:r>
            <a:r>
              <a:rPr dirty="0"/>
              <a:t> denotes the corresponding node type.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i="1" dirty="0"/>
              <a:t>Edge label</a:t>
            </a:r>
            <a:r>
              <a:rPr dirty="0"/>
              <a:t> denotes the corresponding edge type(unique).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The name:value pairs(attributes) describe </a:t>
            </a:r>
            <a:r>
              <a:rPr i="1" dirty="0"/>
              <a:t>properties</a:t>
            </a:r>
            <a:r>
              <a:rPr dirty="0"/>
              <a:t> of a node or edge</a:t>
            </a:r>
          </a:p>
          <a:p>
            <a:pPr defTabSz="457200"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defTabSz="457200"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 defTabSz="457200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Integrity - No (all data items have to have ids, edges have to have a source and a target vertex).</a:t>
            </a:r>
          </a:p>
          <a:p>
            <a:pPr defTabSz="457200"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 defTabSz="457200"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Languages - Gremlin,Cipher</a:t>
            </a:r>
          </a:p>
          <a:p>
            <a:pPr marL="228600" indent="-228600" defTabSz="457200">
              <a:lnSpc>
                <a:spcPts val="3500"/>
              </a:lnSpc>
              <a:buSzPct val="100000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defTabSz="457200">
              <a:lnSpc>
                <a:spcPts val="35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</p:txBody>
      </p:sp>
      <p:pic>
        <p:nvPicPr>
          <p:cNvPr id="339" name="directed-multigraph.png" descr="directed-multigraph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39463" y="2182350"/>
            <a:ext cx="1824526" cy="14778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  <p:sp>
        <p:nvSpPr>
          <p:cNvPr id="342" name="TextShape 1"/>
          <p:cNvSpPr/>
          <p:nvPr/>
        </p:nvSpPr>
        <p:spPr>
          <a:xfrm>
            <a:off x="-65640" y="687777"/>
            <a:ext cx="8605441" cy="52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6" tIns="91436" rIns="91436" bIns="91436">
            <a:spAutoFit/>
          </a:bodyPr>
          <a:lstStyle>
            <a:lvl1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Mapping of RDBMS to Property Graphs </a:t>
            </a:r>
          </a:p>
        </p:txBody>
      </p:sp>
      <p:graphicFrame>
        <p:nvGraphicFramePr>
          <p:cNvPr id="343" name="Table 1"/>
          <p:cNvGraphicFramePr/>
          <p:nvPr/>
        </p:nvGraphicFramePr>
        <p:xfrm>
          <a:off x="553320" y="1676637"/>
          <a:ext cx="7913776" cy="1948903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978444"/>
                <a:gridCol w="1978444"/>
                <a:gridCol w="1978444"/>
                <a:gridCol w="1978444"/>
              </a:tblGrid>
              <a:tr h="623824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 u="sng">
                          <a:solidFill>
                            <a:schemeClr val="accent1"/>
                          </a:solidFill>
                          <a:sym typeface="Calibri"/>
                        </a:rPr>
                        <a:t>ID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NAME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LAST NAME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ADDRESS ID</a:t>
                      </a:r>
                    </a:p>
                  </a:txBody>
                  <a:tcPr marL="112337" marR="112337" marT="112337" marB="112337" horzOverflow="overflow"/>
                </a:tc>
              </a:tr>
              <a:tr h="441693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Sherlock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Holmes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</a:t>
                      </a:r>
                    </a:p>
                  </a:txBody>
                  <a:tcPr marL="112337" marR="112337" marT="112337" marB="112337" horzOverflow="overflow"/>
                </a:tc>
              </a:tr>
              <a:tr h="441693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2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John H.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Watson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</a:t>
                      </a:r>
                    </a:p>
                  </a:txBody>
                  <a:tcPr marL="112337" marR="112337" marT="112337" marB="112337" horzOverflow="overflow"/>
                </a:tc>
              </a:tr>
              <a:tr h="441693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3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Theresa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May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2</a:t>
                      </a:r>
                    </a:p>
                  </a:txBody>
                  <a:tcPr marL="112337" marR="112337" marT="112337" marB="112337" horzOverflow="overflow"/>
                </a:tc>
              </a:tr>
            </a:tbl>
          </a:graphicData>
        </a:graphic>
      </p:graphicFrame>
      <p:sp>
        <p:nvSpPr>
          <p:cNvPr id="344" name="Rectangle 1"/>
          <p:cNvSpPr/>
          <p:nvPr/>
        </p:nvSpPr>
        <p:spPr>
          <a:xfrm>
            <a:off x="553320" y="1222620"/>
            <a:ext cx="7367521" cy="35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USERS</a:t>
            </a:r>
          </a:p>
        </p:txBody>
      </p:sp>
      <p:graphicFrame>
        <p:nvGraphicFramePr>
          <p:cNvPr id="345" name="Table 3"/>
          <p:cNvGraphicFramePr/>
          <p:nvPr/>
        </p:nvGraphicFramePr>
        <p:xfrm>
          <a:off x="553318" y="4279817"/>
          <a:ext cx="7913785" cy="1844587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405058"/>
                <a:gridCol w="1983613"/>
                <a:gridCol w="2262557"/>
                <a:gridCol w="2262557"/>
              </a:tblGrid>
              <a:tr h="711145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 u="sng">
                          <a:solidFill>
                            <a:schemeClr val="accent1"/>
                          </a:solidFill>
                          <a:sym typeface="Calibri"/>
                        </a:rPr>
                        <a:t>ID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STREET AND NUMBER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CITY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FLOOR</a:t>
                      </a:r>
                    </a:p>
                  </a:txBody>
                  <a:tcPr marL="111457" marR="111457" marT="111457" marB="111457" horzOverflow="overflow"/>
                </a:tc>
              </a:tr>
              <a:tr h="566721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221b Baker St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London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1st floor</a:t>
                      </a:r>
                    </a:p>
                  </a:txBody>
                  <a:tcPr marL="111457" marR="111457" marT="111457" marB="111457" horzOverflow="overflow"/>
                </a:tc>
              </a:tr>
              <a:tr h="566721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2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10 Downing Street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London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NULL</a:t>
                      </a:r>
                    </a:p>
                  </a:txBody>
                  <a:tcPr marL="111457" marR="111457" marT="111457" marB="111457" horzOverflow="overflow"/>
                </a:tc>
              </a:tr>
            </a:tbl>
          </a:graphicData>
        </a:graphic>
      </p:graphicFrame>
      <p:sp>
        <p:nvSpPr>
          <p:cNvPr id="346" name="TextBox 12"/>
          <p:cNvSpPr/>
          <p:nvPr/>
        </p:nvSpPr>
        <p:spPr>
          <a:xfrm>
            <a:off x="553318" y="3823854"/>
            <a:ext cx="3994931" cy="35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ADDRESS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55" name="TextShape 1"/>
          <p:cNvSpPr/>
          <p:nvPr/>
        </p:nvSpPr>
        <p:spPr>
          <a:xfrm>
            <a:off x="0" y="940022"/>
            <a:ext cx="5825520" cy="6022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6" tIns="91436" rIns="91436" bIns="91436" anchor="b">
            <a:spAutoFit/>
          </a:bodyPr>
          <a:lstStyle>
            <a:lvl1pPr indent="457200">
              <a:defRPr sz="30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Structure</a:t>
            </a:r>
          </a:p>
        </p:txBody>
      </p:sp>
      <p:sp>
        <p:nvSpPr>
          <p:cNvPr id="256" name="CustomShape 2"/>
          <p:cNvSpPr/>
          <p:nvPr/>
        </p:nvSpPr>
        <p:spPr>
          <a:xfrm>
            <a:off x="1132199" y="1614805"/>
            <a:ext cx="6795001" cy="836283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57" name="CustomShape 3"/>
          <p:cNvSpPr/>
          <p:nvPr/>
        </p:nvSpPr>
        <p:spPr>
          <a:xfrm>
            <a:off x="1211760" y="1736444"/>
            <a:ext cx="6715439" cy="619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7160" tIns="137160" rIns="137160" bIns="137160" anchor="ctr">
            <a:spAutoFit/>
          </a:bodyPr>
          <a:lstStyle>
            <a:lvl1pPr>
              <a:lnSpc>
                <a:spcPct val="90000"/>
              </a:lnSpc>
              <a:defRPr sz="24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1. Team Roles</a:t>
            </a:r>
          </a:p>
        </p:txBody>
      </p:sp>
      <p:sp>
        <p:nvSpPr>
          <p:cNvPr id="258" name="CustomShape 4"/>
          <p:cNvSpPr/>
          <p:nvPr/>
        </p:nvSpPr>
        <p:spPr>
          <a:xfrm>
            <a:off x="1172160" y="2565360"/>
            <a:ext cx="6795001" cy="836284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59" name="CustomShape 5"/>
          <p:cNvSpPr/>
          <p:nvPr/>
        </p:nvSpPr>
        <p:spPr>
          <a:xfrm>
            <a:off x="1211760" y="2619524"/>
            <a:ext cx="6617160" cy="619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7160" tIns="137160" rIns="137160" bIns="137160" anchor="ctr">
            <a:spAutoFit/>
          </a:bodyPr>
          <a:lstStyle>
            <a:lvl1pPr>
              <a:lnSpc>
                <a:spcPct val="90000"/>
              </a:lnSpc>
              <a:defRPr sz="24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2. Topic Introduction</a:t>
            </a:r>
          </a:p>
        </p:txBody>
      </p:sp>
      <p:sp>
        <p:nvSpPr>
          <p:cNvPr id="260" name="CustomShape 7"/>
          <p:cNvSpPr/>
          <p:nvPr/>
        </p:nvSpPr>
        <p:spPr>
          <a:xfrm>
            <a:off x="1172160" y="3402360"/>
            <a:ext cx="6715439" cy="2081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838" lvl="1" indent="-247320">
              <a:lnSpc>
                <a:spcPct val="90000"/>
              </a:lnSpc>
              <a:buClr>
                <a:srgbClr val="000000"/>
              </a:buClr>
              <a:buSzPct val="100000"/>
              <a:buFont typeface="Arial"/>
              <a:buChar char="•"/>
              <a:defRPr sz="22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Data Models</a:t>
            </a:r>
          </a:p>
          <a:p>
            <a:pPr marL="285838" lvl="1" indent="-247320">
              <a:lnSpc>
                <a:spcPct val="90000"/>
              </a:lnSpc>
              <a:buClr>
                <a:srgbClr val="000000"/>
              </a:buClr>
              <a:buSzPct val="100000"/>
              <a:buFont typeface="Arial"/>
              <a:buChar char="•"/>
              <a:defRPr sz="22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Mapping from RDBMS to :</a:t>
            </a:r>
          </a:p>
          <a:p>
            <a:pPr marL="1010070" lvl="2" indent="-514350">
              <a:lnSpc>
                <a:spcPct val="90000"/>
              </a:lnSpc>
              <a:buClr>
                <a:srgbClr val="000000"/>
              </a:buClr>
              <a:buSzPct val="100000"/>
              <a:buFont typeface="Arial"/>
              <a:buChar char="➢"/>
              <a:defRPr sz="22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Key Value Stores</a:t>
            </a:r>
          </a:p>
          <a:p>
            <a:pPr marL="1010070" lvl="2" indent="-514350">
              <a:lnSpc>
                <a:spcPct val="90000"/>
              </a:lnSpc>
              <a:buClr>
                <a:srgbClr val="000000"/>
              </a:buClr>
              <a:buSzPct val="100000"/>
              <a:buFont typeface="Arial"/>
              <a:buChar char="➢"/>
              <a:defRPr sz="22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Key Value Column Stores</a:t>
            </a:r>
          </a:p>
          <a:p>
            <a:pPr marL="1010070" lvl="2" indent="-514350">
              <a:lnSpc>
                <a:spcPct val="90000"/>
              </a:lnSpc>
              <a:buClr>
                <a:srgbClr val="000000"/>
              </a:buClr>
              <a:buSzPct val="100000"/>
              <a:buFont typeface="Arial"/>
              <a:buChar char="➢"/>
              <a:defRPr sz="22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Graph based models (RDF/Property Graphs)</a:t>
            </a:r>
          </a:p>
          <a:p>
            <a:pPr>
              <a:lnSpc>
                <a:spcPct val="90000"/>
              </a:lnSpc>
              <a:defRPr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61" name="CustomShape 8"/>
          <p:cNvSpPr/>
          <p:nvPr/>
        </p:nvSpPr>
        <p:spPr>
          <a:xfrm>
            <a:off x="1172160" y="5280119"/>
            <a:ext cx="6795001" cy="836284"/>
          </a:xfrm>
          <a:prstGeom prst="roundRect">
            <a:avLst>
              <a:gd name="adj" fmla="val 16667"/>
            </a:avLst>
          </a:pr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00"/>
          </a:gradFill>
          <a:ln w="12700">
            <a:miter lim="400000"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</p:txBody>
      </p:sp>
      <p:sp>
        <p:nvSpPr>
          <p:cNvPr id="262" name="CustomShape 9"/>
          <p:cNvSpPr/>
          <p:nvPr/>
        </p:nvSpPr>
        <p:spPr>
          <a:xfrm>
            <a:off x="1211760" y="5443002"/>
            <a:ext cx="6715439" cy="619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37160" tIns="137160" rIns="137160" bIns="137160" anchor="ctr">
            <a:spAutoFit/>
          </a:bodyPr>
          <a:lstStyle>
            <a:lvl1pPr>
              <a:lnSpc>
                <a:spcPct val="90000"/>
              </a:lnSpc>
              <a:defRPr sz="2400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3. Project Progress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Title 1"/>
          <p:cNvSpPr>
            <a:spLocks noGrp="1"/>
          </p:cNvSpPr>
          <p:nvPr>
            <p:ph type="title"/>
          </p:nvPr>
        </p:nvSpPr>
        <p:spPr>
          <a:xfrm>
            <a:off x="167243" y="1006434"/>
            <a:ext cx="8414941" cy="456842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</a:lstStyle>
          <a:p>
            <a:r>
              <a:rPr b="1" dirty="0"/>
              <a:t>Mapping of RDBMS to Property Graph</a:t>
            </a:r>
          </a:p>
        </p:txBody>
      </p:sp>
      <p:pic>
        <p:nvPicPr>
          <p:cNvPr id="349" name="Picture 3" descr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1685636"/>
            <a:ext cx="8953500" cy="43053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lide Number"/>
          <p:cNvSpPr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  <p:sp>
        <p:nvSpPr>
          <p:cNvPr id="352" name="Text"/>
          <p:cNvSpPr/>
          <p:nvPr/>
        </p:nvSpPr>
        <p:spPr>
          <a:xfrm>
            <a:off x="4500879" y="3294379"/>
            <a:ext cx="142237" cy="414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 </a:t>
            </a:r>
          </a:p>
        </p:txBody>
      </p:sp>
      <p:sp>
        <p:nvSpPr>
          <p:cNvPr id="353" name="Text"/>
          <p:cNvSpPr/>
          <p:nvPr/>
        </p:nvSpPr>
        <p:spPr>
          <a:xfrm>
            <a:off x="4627879" y="3421379"/>
            <a:ext cx="142237" cy="4140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lvl1pPr>
          </a:lstStyle>
          <a:p>
            <a:r>
              <a:t> </a:t>
            </a:r>
          </a:p>
        </p:txBody>
      </p:sp>
      <p:sp>
        <p:nvSpPr>
          <p:cNvPr id="354" name="Mapping of RDBMS to RDF(Triplestore)"/>
          <p:cNvSpPr/>
          <p:nvPr/>
        </p:nvSpPr>
        <p:spPr>
          <a:xfrm>
            <a:off x="-98599" y="926447"/>
            <a:ext cx="2883742" cy="437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dirty="0"/>
              <a:t>RDF(Triplestore)</a:t>
            </a:r>
          </a:p>
        </p:txBody>
      </p:sp>
      <p:sp>
        <p:nvSpPr>
          <p:cNvPr id="355" name="What does RDF stand for ???…"/>
          <p:cNvSpPr/>
          <p:nvPr/>
        </p:nvSpPr>
        <p:spPr>
          <a:xfrm>
            <a:off x="177284" y="1602179"/>
            <a:ext cx="8666679" cy="40844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180472" indent="-180472">
              <a:buSzPct val="100000"/>
              <a:buChar char="•"/>
              <a:defRPr i="1">
                <a:latin typeface="Arial"/>
                <a:ea typeface="Arial"/>
                <a:cs typeface="Arial"/>
                <a:sym typeface="Arial"/>
              </a:defRPr>
            </a:pPr>
            <a:r>
              <a:t>What does RDF stand for ???</a:t>
            </a:r>
          </a:p>
          <a:p>
            <a:pPr>
              <a:defRPr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lvl="2" defTabSz="355600"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t>   Resource Description Framework - </a:t>
            </a:r>
            <a:r>
              <a:rPr b="0"/>
              <a:t>databases which store data in the format </a:t>
            </a:r>
          </a:p>
          <a:p>
            <a:pPr lvl="2" defTabSz="355600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   subject-predicate-object(directed multigraphs) , which is known as a triple like </a:t>
            </a:r>
          </a:p>
          <a:p>
            <a:pPr lvl="2" defTabSz="355600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   "Bob is 35" or "Bob knows Fred”.</a:t>
            </a:r>
            <a:endParaRPr b="1"/>
          </a:p>
          <a:p>
            <a:pPr defTabSz="355600">
              <a:defRPr b="1">
                <a:latin typeface="Arial"/>
                <a:ea typeface="Arial"/>
                <a:cs typeface="Arial"/>
                <a:sym typeface="Arial"/>
              </a:defRPr>
            </a:pPr>
            <a:endParaRPr b="1"/>
          </a:p>
          <a:p>
            <a:pPr marL="180472" indent="-180472" defTabSz="355600">
              <a:buSzPct val="100000"/>
              <a:buChar char="•"/>
              <a:defRPr i="1">
                <a:latin typeface="Arial"/>
                <a:ea typeface="Arial"/>
                <a:cs typeface="Arial"/>
                <a:sym typeface="Arial"/>
              </a:defRPr>
            </a:pPr>
            <a:r>
              <a:t>How do we retrieve data from RDF ???</a:t>
            </a:r>
            <a:endParaRPr b="1"/>
          </a:p>
          <a:p>
            <a:pPr defTabSz="355600">
              <a:defRPr>
                <a:solidFill>
                  <a:srgbClr val="01010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  </a:t>
            </a:r>
          </a:p>
          <a:p>
            <a:pPr defTabSz="355600">
              <a:defRPr>
                <a:solidFill>
                  <a:srgbClr val="01010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  </a:t>
            </a:r>
            <a:r>
              <a:rPr b="1"/>
              <a:t>Semantic queries - </a:t>
            </a:r>
            <a:r>
              <a:t>SPARQL </a:t>
            </a:r>
          </a:p>
          <a:p>
            <a:pPr defTabSz="355600">
              <a:defRPr>
                <a:solidFill>
                  <a:srgbClr val="010101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marL="228600" indent="-228600" defTabSz="355600">
              <a:buSzPct val="100000"/>
              <a:buChar char="•"/>
              <a:defRPr>
                <a:solidFill>
                  <a:srgbClr val="01010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Integrity</a:t>
            </a:r>
            <a:r>
              <a:t> : No(Edge without </a:t>
            </a:r>
          </a:p>
          <a:p>
            <a:pPr defTabSz="355600">
              <a:defRPr>
                <a:solidFill>
                  <a:srgbClr val="01010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   a source vertex and a target vertex is </a:t>
            </a:r>
          </a:p>
          <a:p>
            <a:pPr defTabSz="355600">
              <a:defRPr>
                <a:solidFill>
                  <a:srgbClr val="010101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   not allowed).</a:t>
            </a:r>
          </a:p>
          <a:p>
            <a:pPr defTabSz="355600">
              <a:defRPr>
                <a:solidFill>
                  <a:srgbClr val="010101"/>
                </a:solid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 defTabSz="355600">
              <a:defRPr>
                <a:latin typeface="Arial"/>
                <a:ea typeface="Arial"/>
                <a:cs typeface="Arial"/>
                <a:sym typeface="Arial"/>
              </a:defRPr>
            </a:pPr>
            <a:r>
              <a:t>   </a:t>
            </a:r>
          </a:p>
        </p:txBody>
      </p:sp>
      <p:pic>
        <p:nvPicPr>
          <p:cNvPr id="356" name="SPARQL-generalform.png" descr="SPARQL-generalfor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18464" y="3533315"/>
            <a:ext cx="4248514" cy="25327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lide Number"/>
          <p:cNvSpPr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  <p:sp>
        <p:nvSpPr>
          <p:cNvPr id="359" name="Mapping of RDBMS to RDF(Triplestore)"/>
          <p:cNvSpPr/>
          <p:nvPr/>
        </p:nvSpPr>
        <p:spPr>
          <a:xfrm>
            <a:off x="0" y="890819"/>
            <a:ext cx="6165690" cy="437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Mapping of RDBMS to RDF(Triplestore)</a:t>
            </a:r>
          </a:p>
        </p:txBody>
      </p:sp>
      <p:pic>
        <p:nvPicPr>
          <p:cNvPr id="360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5636" y="1665456"/>
            <a:ext cx="8372104" cy="443473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lide Number"/>
          <p:cNvSpPr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  <p:sp>
        <p:nvSpPr>
          <p:cNvPr id="363" name="Property Graphs vs RDF"/>
          <p:cNvSpPr/>
          <p:nvPr/>
        </p:nvSpPr>
        <p:spPr>
          <a:xfrm>
            <a:off x="-257175" y="949730"/>
            <a:ext cx="4520985" cy="437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Property Graphs vs RDF</a:t>
            </a:r>
          </a:p>
        </p:txBody>
      </p:sp>
      <p:sp>
        <p:nvSpPr>
          <p:cNvPr id="364" name="[https://goo.gl/images/OD3ONb]"/>
          <p:cNvSpPr/>
          <p:nvPr/>
        </p:nvSpPr>
        <p:spPr>
          <a:xfrm>
            <a:off x="3606365" y="5386001"/>
            <a:ext cx="2084152" cy="2392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/>
          <a:p>
            <a:pPr>
              <a:defRPr sz="1100">
                <a:latin typeface="Arial"/>
                <a:ea typeface="Arial"/>
                <a:cs typeface="Arial"/>
                <a:sym typeface="Arial"/>
              </a:defRPr>
            </a:pPr>
            <a:r>
              <a:t>[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https://goo.gl/images/OD3ONb</a:t>
            </a:r>
            <a:r>
              <a:t>]</a:t>
            </a:r>
          </a:p>
        </p:txBody>
      </p:sp>
      <p:pic>
        <p:nvPicPr>
          <p:cNvPr id="365" name="Picture 1" descr="Pictur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28600" y="1720361"/>
            <a:ext cx="8629650" cy="345171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7" name="Table 4"/>
          <p:cNvGraphicFramePr/>
          <p:nvPr>
            <p:extLst>
              <p:ext uri="{D42A27DB-BD31-4B8C-83A1-F6EECF244321}">
                <p14:modId xmlns:p14="http://schemas.microsoft.com/office/powerpoint/2010/main" val="1120350348"/>
              </p:ext>
            </p:extLst>
          </p:nvPr>
        </p:nvGraphicFramePr>
        <p:xfrm>
          <a:off x="356258" y="1840847"/>
          <a:ext cx="8312728" cy="3662040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2211414"/>
                <a:gridCol w="1305340"/>
                <a:gridCol w="1078789"/>
                <a:gridCol w="863753"/>
                <a:gridCol w="1152615"/>
                <a:gridCol w="840271"/>
                <a:gridCol w="860546"/>
              </a:tblGrid>
              <a:tr h="430147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Features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RDBMS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DS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KVS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KVCS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PG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solidFill>
                            <a:srgbClr val="FFFFFF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RDF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</a:tr>
              <a:tr h="412589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Rigid Schema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</a:tr>
              <a:tr h="403812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Flexible Schema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</a:tr>
              <a:tr h="403812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Hierarchical Data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 (Bottleneck - Joins)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Nested Documents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</a:tr>
              <a:tr h="403812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Integrity Constraints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Yes (Enforced by DBMS)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Document Encoding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-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Key 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Edge has 2 vertexes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</a:tr>
              <a:tr h="403812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Storage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Tables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XML,JSON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Tables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Tables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Graph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Triple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</a:tr>
              <a:tr h="403812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Languages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SQL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XQUERY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Redis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CQL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GREMLIN, CIPHER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SPARQL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</a:tr>
              <a:tr h="403812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Databases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Oracle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MongoDB ,
CouchDB,
Cassandra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Redis ,
CouchDB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DynamoDB,
OracleNOSQL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Neo4j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sz="1200" b="1" spc="-1" dirty="0">
                          <a:uFill>
                            <a:solidFill>
                              <a:srgbClr val="FFFFFF"/>
                            </a:solidFill>
                          </a:uFill>
                          <a:sym typeface="Calibri"/>
                        </a:rPr>
                        <a:t>GraphDB,
OracleNOSQL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</a:tr>
            </a:tbl>
          </a:graphicData>
        </a:graphic>
      </p:graphicFrame>
      <p:sp>
        <p:nvSpPr>
          <p:cNvPr id="368" name="All the models at a glance"/>
          <p:cNvSpPr/>
          <p:nvPr/>
        </p:nvSpPr>
        <p:spPr>
          <a:xfrm>
            <a:off x="264284" y="926447"/>
            <a:ext cx="3847462" cy="437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All the models at a glance</a:t>
            </a:r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70" name="Table 3"/>
          <p:cNvGraphicFramePr/>
          <p:nvPr/>
        </p:nvGraphicFramePr>
        <p:xfrm>
          <a:off x="796090" y="1411680"/>
          <a:ext cx="7832556" cy="5238499"/>
        </p:xfrm>
        <a:graphic>
          <a:graphicData uri="http://schemas.openxmlformats.org/drawingml/2006/table">
            <a:tbl>
              <a:tblPr firstRow="1" bandRow="1">
                <a:tableStyleId>{4C3C2611-4C71-4FC5-86AE-919BDF0F9419}</a:tableStyleId>
              </a:tblPr>
              <a:tblGrid>
                <a:gridCol w="2610852"/>
                <a:gridCol w="1844536"/>
                <a:gridCol w="3377168"/>
              </a:tblGrid>
              <a:tr h="794123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Milestone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Date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Task Description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38100">
                      <a:solidFill>
                        <a:srgbClr val="FFFFFF"/>
                      </a:solidFill>
                    </a:lnB>
                    <a:solidFill>
                      <a:schemeClr val="accent1"/>
                    </a:solidFill>
                  </a:tcPr>
                </a:tc>
              </a:tr>
              <a:tr h="862895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latin typeface="Arial"/>
                          <a:ea typeface="Arial"/>
                          <a:cs typeface="Arial"/>
                          <a:sym typeface="Arial"/>
                        </a:rPr>
                        <a:t>Milestone 1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latin typeface="Arial"/>
                          <a:ea typeface="Arial"/>
                          <a:cs typeface="Arial"/>
                          <a:sym typeface="Arial"/>
                        </a:rPr>
                        <a:t>12.04 – 02.05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solidFill>
                            <a:srgbClr val="FF0000"/>
                          </a:solidFill>
                          <a:uFillTx/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DONE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 – Initial Research, Presentation and Team Organization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381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</a:tr>
              <a:tr h="1639499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latin typeface="Arial"/>
                          <a:ea typeface="Arial"/>
                          <a:cs typeface="Arial"/>
                          <a:sym typeface="Arial"/>
                        </a:rPr>
                        <a:t>Milestone 2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latin typeface="Arial"/>
                          <a:ea typeface="Arial"/>
                          <a:cs typeface="Arial"/>
                          <a:sym typeface="Arial"/>
                        </a:rPr>
                        <a:t>02.05 – 23.05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endParaRPr/>
                    </a:p>
                    <a:p>
                      <a:pPr>
                        <a:defRPr sz="1800" spc="0">
                          <a:solidFill>
                            <a:srgbClr val="FF0000"/>
                          </a:solidFill>
                          <a:uFillTx/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DONE </a:t>
                      </a:r>
                      <a:r>
                        <a:rPr>
                          <a:solidFill>
                            <a:srgbClr val="000000"/>
                          </a:solidFill>
                        </a:rPr>
                        <a:t>–Structure of the paper, introduction, Research on models and early implementation setup.</a:t>
                      </a:r>
                    </a:p>
                    <a:p>
                      <a:pPr>
                        <a:defRPr sz="1800" spc="0">
                          <a:uFillTx/>
                          <a:latin typeface="Arial"/>
                          <a:ea typeface="Arial"/>
                          <a:cs typeface="Arial"/>
                          <a:sym typeface="Arial"/>
                        </a:defRPr>
                      </a:pPr>
                      <a:r>
                        <a:t> 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</a:tr>
              <a:tr h="998493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latin typeface="Arial"/>
                          <a:ea typeface="Arial"/>
                          <a:cs typeface="Arial"/>
                          <a:sym typeface="Arial"/>
                        </a:rPr>
                        <a:t>Milestone 3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latin typeface="Arial"/>
                          <a:ea typeface="Arial"/>
                          <a:cs typeface="Arial"/>
                          <a:sym typeface="Arial"/>
                        </a:rPr>
                        <a:t>23.05 – 13.06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First draft of the paper, selection of the operators, early results of the implementation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CFD7E7"/>
                    </a:solidFill>
                  </a:tcPr>
                </a:tc>
              </a:tr>
              <a:tr h="794123"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latin typeface="Arial"/>
                          <a:ea typeface="Arial"/>
                          <a:cs typeface="Arial"/>
                          <a:sym typeface="Arial"/>
                        </a:rPr>
                        <a:t>Milestone 4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 b="1">
                          <a:latin typeface="Arial"/>
                          <a:ea typeface="Arial"/>
                          <a:cs typeface="Arial"/>
                          <a:sym typeface="Arial"/>
                        </a:rPr>
                        <a:t>13.06 – 04.07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800" spc="0">
                          <a:uFillTx/>
                        </a:defRPr>
                      </a:pPr>
                      <a:r>
                        <a:rPr>
                          <a:latin typeface="Arial"/>
                          <a:ea typeface="Arial"/>
                          <a:cs typeface="Arial"/>
                          <a:sym typeface="Arial"/>
                        </a:rPr>
                        <a:t>FINAL presentation with the results</a:t>
                      </a:r>
                    </a:p>
                  </a:txBody>
                  <a:tcPr marL="45720" marR="45720" horzOverflow="overflow">
                    <a:lnL w="12700">
                      <a:solidFill>
                        <a:srgbClr val="FFFFFF"/>
                      </a:solidFill>
                    </a:lnL>
                    <a:lnR w="12700">
                      <a:solidFill>
                        <a:srgbClr val="FFFFFF"/>
                      </a:solidFill>
                    </a:lnR>
                    <a:lnT w="12700">
                      <a:solidFill>
                        <a:srgbClr val="FFFFFF"/>
                      </a:solidFill>
                    </a:lnT>
                    <a:lnB w="12700">
                      <a:solidFill>
                        <a:srgbClr val="FFFFFF"/>
                      </a:solidFill>
                    </a:lnB>
                    <a:solidFill>
                      <a:srgbClr val="E8ECF4"/>
                    </a:solidFill>
                  </a:tcPr>
                </a:tc>
              </a:tr>
            </a:tbl>
          </a:graphicData>
        </a:graphic>
      </p:graphicFrame>
      <p:sp>
        <p:nvSpPr>
          <p:cNvPr id="371" name="Project Progress"/>
          <p:cNvSpPr/>
          <p:nvPr/>
        </p:nvSpPr>
        <p:spPr>
          <a:xfrm>
            <a:off x="353808" y="830630"/>
            <a:ext cx="2543579" cy="4370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Project Progress</a:t>
            </a:r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TextShape 1"/>
          <p:cNvSpPr/>
          <p:nvPr/>
        </p:nvSpPr>
        <p:spPr>
          <a:xfrm>
            <a:off x="92159" y="1747079"/>
            <a:ext cx="8537042" cy="19392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indent="254159" algn="ctr">
              <a:lnSpc>
                <a:spcPct val="150000"/>
              </a:lnSpc>
              <a:defRPr sz="5400" spc="-1">
                <a:solidFill>
                  <a:srgbClr val="0068B4"/>
                </a:solidFill>
                <a:uFill>
                  <a:solidFill>
                    <a:srgbClr val="FFFFFF"/>
                  </a:solidFill>
                </a:uFill>
                <a:latin typeface="Rambla"/>
                <a:ea typeface="Rambla"/>
                <a:cs typeface="Rambla"/>
                <a:sym typeface="Rambla"/>
              </a:defRPr>
            </a:pPr>
            <a:r>
              <a:t>Thank you!</a:t>
            </a:r>
          </a:p>
          <a:p>
            <a:pPr marL="8638" indent="-8638" algn="ctr">
              <a:lnSpc>
                <a:spcPct val="150000"/>
              </a:lnSpc>
              <a:defRPr sz="4000" spc="-1">
                <a:solidFill>
                  <a:srgbClr val="0068B4"/>
                </a:solidFill>
                <a:uFill>
                  <a:solidFill>
                    <a:srgbClr val="FFFFFF"/>
                  </a:solidFill>
                </a:uFill>
                <a:latin typeface="Rambla"/>
                <a:ea typeface="Rambla"/>
                <a:cs typeface="Rambla"/>
                <a:sym typeface="Rambla"/>
              </a:defRPr>
            </a:pPr>
            <a:r>
              <a:t>Questions?</a:t>
            </a:r>
          </a:p>
        </p:txBody>
      </p:sp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lide Number"/>
          <p:cNvSpPr>
            <a:spLocks noGrp="1"/>
          </p:cNvSpPr>
          <p:nvPr>
            <p:ph type="sldNum" sz="quarter" idx="4294967295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27</a:t>
            </a:fld>
            <a:endParaRPr/>
          </a:p>
        </p:txBody>
      </p:sp>
      <p:sp>
        <p:nvSpPr>
          <p:cNvPr id="376" name="References"/>
          <p:cNvSpPr/>
          <p:nvPr/>
        </p:nvSpPr>
        <p:spPr>
          <a:xfrm>
            <a:off x="3033509" y="926445"/>
            <a:ext cx="1747646" cy="437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References</a:t>
            </a:r>
          </a:p>
        </p:txBody>
      </p:sp>
      <p:sp>
        <p:nvSpPr>
          <p:cNvPr id="377" name="Tahara, Daniel, and Daniel Abadi. &quot;SQL Beyond Structure: Text, Documents and Key-Value Pairs.&quot; Proc. New England Database Day 2014 (2014).…"/>
          <p:cNvSpPr/>
          <p:nvPr/>
        </p:nvSpPr>
        <p:spPr>
          <a:xfrm>
            <a:off x="347655" y="1363510"/>
            <a:ext cx="8510377" cy="5062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>
              <a:defRPr sz="14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>
              <a:buSzPct val="100000"/>
              <a:buChar char="•"/>
              <a:defRPr sz="1400"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 defTabSz="457200">
              <a:buSzPct val="100000"/>
              <a:buChar char="•"/>
              <a:defRPr sz="14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Tahara, Daniel, and Daniel Abadi. "SQL Beyond Structure: Text, Documents and Key-Value Pairs." </a:t>
            </a:r>
            <a:r>
              <a:rPr i="1" dirty="0"/>
              <a:t>Proc. New England Database Day 2014</a:t>
            </a:r>
            <a:r>
              <a:rPr dirty="0"/>
              <a:t> (2014).</a:t>
            </a:r>
          </a:p>
          <a:p>
            <a:pPr defTabSz="457200">
              <a:defRPr sz="14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 defTabSz="457200">
              <a:buSzPct val="100000"/>
              <a:buChar char="•"/>
              <a:defRPr sz="14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Holder, Lawrence B., and Diane J. Cook. "Graph-based relational learning: Current and future directions." </a:t>
            </a:r>
            <a:r>
              <a:rPr i="1" dirty="0"/>
              <a:t>ACM SIGKDD Explorations Newsletter</a:t>
            </a:r>
            <a:r>
              <a:rPr dirty="0"/>
              <a:t> 5.1 (2003): 90-93.</a:t>
            </a:r>
          </a:p>
          <a:p>
            <a:pPr marL="228600" indent="-228600" defTabSz="457200">
              <a:buSzPct val="100000"/>
              <a:buChar char="•"/>
              <a:defRPr sz="14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28600" indent="-228600" defTabSz="457200">
              <a:buSzPct val="100000"/>
              <a:buChar char="•"/>
              <a:defRPr sz="14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De Virgilio, Roberto, Antonio Maccioni, and Riccardo Torlone. "Converting relational to graph databases." </a:t>
            </a:r>
            <a:r>
              <a:rPr i="1" dirty="0"/>
              <a:t>First International Workshop on Graph Data Management Experiences and Systems</a:t>
            </a:r>
            <a:r>
              <a:rPr dirty="0"/>
              <a:t>. ACM, 2013.</a:t>
            </a:r>
          </a:p>
          <a:p>
            <a:pPr marL="228600" indent="-228600" defTabSz="457200">
              <a:buSzPct val="100000"/>
              <a:buChar char="•"/>
              <a:defRPr sz="14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sz="1400" dirty="0"/>
          </a:p>
          <a:p>
            <a:pPr marL="228600" indent="-228600" defTabSz="457200">
              <a:buSzPct val="100000"/>
              <a:buChar char="•"/>
              <a:defRPr sz="1300" i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sz="1400" i="0" dirty="0"/>
              <a:t>Wiese, Lena. </a:t>
            </a:r>
            <a:r>
              <a:rPr sz="1400" dirty="0"/>
              <a:t>Advanced Data Management: For SQL, NoSQL, Cloud and Distributed Databases</a:t>
            </a:r>
            <a:r>
              <a:rPr sz="1400" i="0" dirty="0"/>
              <a:t>. Walter de Gruyter GmbH &amp; Co KG, 2015.</a:t>
            </a:r>
          </a:p>
          <a:p>
            <a:pPr defTabSz="457200">
              <a:defRPr sz="1300" i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endParaRPr i="0" dirty="0"/>
          </a:p>
          <a:p>
            <a:pPr marL="228600" indent="-228600">
              <a:buSzPct val="100000"/>
              <a:buChar char="•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https://</a:t>
            </a:r>
            <a:r>
              <a:rPr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/>
              </a:rPr>
              <a:t>en.wikipedia.org/wiki/Document-oriented_database</a:t>
            </a:r>
            <a:endParaRPr lang="en-US" u="sng" dirty="0" smtClean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2"/>
            </a:endParaRPr>
          </a:p>
          <a:p>
            <a:pPr marL="228600" indent="-228600">
              <a:buSzPct val="100000"/>
              <a:buChar char="•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sz="1400" dirty="0" smtClean="0">
                <a:sym typeface="Arial"/>
                <a:hlinkClick r:id="rId3"/>
              </a:rPr>
              <a:t>http</a:t>
            </a:r>
            <a:r>
              <a:rPr lang="en-US" sz="1400" dirty="0">
                <a:sym typeface="Arial"/>
                <a:hlinkClick r:id="rId3"/>
              </a:rPr>
              <a:t>://</a:t>
            </a:r>
            <a:r>
              <a:rPr lang="en-US" sz="1400" dirty="0" smtClean="0">
                <a:sym typeface="Arial"/>
                <a:hlinkClick r:id="rId3"/>
              </a:rPr>
              <a:t>www.tobez.org/presentations/2011-NPW-redis.html</a:t>
            </a:r>
            <a:endParaRPr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2"/>
            </a:endParaRPr>
          </a:p>
          <a:p>
            <a:pPr marL="228600" indent="-228600">
              <a:buSzPct val="100000"/>
              <a:buChar char="•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/>
              </a:rPr>
              <a:t>https</a:t>
            </a:r>
            <a:r>
              <a:rPr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4"/>
              </a:rPr>
              <a:t>://en.wikipedia.org/wiki/XQuery</a:t>
            </a:r>
          </a:p>
          <a:p>
            <a:pPr marL="228600" indent="-228600">
              <a:buSzPct val="100000"/>
              <a:buChar char="•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/>
              </a:rPr>
              <a:t>http</a:t>
            </a:r>
            <a:r>
              <a:rPr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5"/>
              </a:rPr>
              <a:t>://www.1keydata.com/datawarehousing/data-modeling-levels.html</a:t>
            </a:r>
          </a:p>
          <a:p>
            <a:pPr marL="228600" indent="-228600">
              <a:buSzPct val="100000"/>
              <a:buChar char="•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/>
              </a:rPr>
              <a:t>https</a:t>
            </a:r>
            <a:r>
              <a:rPr u="sng" dirty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/>
              </a:rPr>
              <a:t>://</a:t>
            </a:r>
            <a:r>
              <a:rPr u="sng" dirty="0" smtClean="0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6"/>
              </a:rPr>
              <a:t>en.wikipedia.org/wiki/Data_model</a:t>
            </a:r>
            <a:endParaRPr lang="en-US" u="sng" dirty="0" smtClean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6"/>
            </a:endParaRPr>
          </a:p>
          <a:p>
            <a:pPr marL="228600" indent="-228600">
              <a:buSzPct val="100000"/>
              <a:buChar char="•"/>
              <a:defRPr sz="1400">
                <a:latin typeface="Arial"/>
                <a:ea typeface="Arial"/>
                <a:cs typeface="Arial"/>
                <a:sym typeface="Arial"/>
              </a:defRPr>
            </a:pPr>
            <a:r>
              <a:rPr lang="en-US" sz="1400" dirty="0">
                <a:sym typeface="Arial"/>
                <a:hlinkClick r:id="rId7"/>
              </a:rPr>
              <a:t>https://cambridge-intelligence.com/keylines/nosql-key-value-column-stores/</a:t>
            </a:r>
            <a:endParaRPr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6"/>
            </a:endParaRPr>
          </a:p>
          <a:p>
            <a:pPr marL="228600" indent="-228600">
              <a:buSzPct val="100000"/>
              <a:buChar char="•"/>
              <a:defRPr sz="1400">
                <a:latin typeface="Arial"/>
                <a:ea typeface="Arial"/>
                <a:cs typeface="Arial"/>
                <a:sym typeface="Arial"/>
              </a:defRPr>
            </a:pPr>
            <a:endParaRPr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6"/>
            </a:endParaRPr>
          </a:p>
          <a:p>
            <a:pPr marL="228600" indent="-228600">
              <a:buSzPct val="100000"/>
              <a:buChar char="•"/>
            </a:pPr>
            <a:endParaRPr u="sng" dirty="0">
              <a:solidFill>
                <a:srgbClr val="0000FF"/>
              </a:solidFill>
              <a:uFill>
                <a:solidFill>
                  <a:srgbClr val="0000FF"/>
                </a:solidFill>
              </a:uFill>
              <a:hlinkClick r:id="rId6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sp>
        <p:nvSpPr>
          <p:cNvPr id="265" name="TextShape 1"/>
          <p:cNvSpPr/>
          <p:nvPr/>
        </p:nvSpPr>
        <p:spPr>
          <a:xfrm>
            <a:off x="135720" y="1789920"/>
            <a:ext cx="8871120" cy="41640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6" tIns="91436" rIns="91436" bIns="91436">
            <a:spAutoFit/>
          </a:bodyPr>
          <a:lstStyle/>
          <a:p>
            <a:pPr>
              <a:defRPr sz="16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Shreeraksha Achutha</a:t>
            </a:r>
            <a:r>
              <a:rPr b="0"/>
              <a:t>						</a:t>
            </a:r>
            <a:endParaRPr sz="1400"/>
          </a:p>
          <a:p>
            <a:pPr>
              <a:defRPr sz="16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Program: Data and Knowledge Engineering		 	</a:t>
            </a:r>
            <a:endParaRPr sz="1400"/>
          </a:p>
          <a:p>
            <a:pPr>
              <a:defRPr sz="16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Main tasks: prototypical implementation (Developer)</a:t>
            </a:r>
            <a:endParaRPr sz="1400"/>
          </a:p>
          <a:p>
            <a:pPr>
              <a:defRPr sz="14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sz="1400"/>
          </a:p>
          <a:p>
            <a:pPr>
              <a:defRPr sz="16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Taranpreet Kaur</a:t>
            </a:r>
            <a:r>
              <a:rPr b="0"/>
              <a:t>						</a:t>
            </a:r>
            <a:endParaRPr sz="1400"/>
          </a:p>
          <a:p>
            <a:pPr>
              <a:defRPr sz="16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Program: Digital Engineering		 	</a:t>
            </a:r>
            <a:endParaRPr sz="1400"/>
          </a:p>
          <a:p>
            <a:pPr>
              <a:defRPr sz="16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Main tasks: Literature research, paper presentation (Database Architect)</a:t>
            </a:r>
          </a:p>
          <a:p>
            <a:pPr>
              <a:defRPr sz="14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16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Madhuri Nagaraj Hebbale</a:t>
            </a:r>
            <a:r>
              <a:rPr b="0"/>
              <a:t>						</a:t>
            </a:r>
            <a:endParaRPr sz="1400"/>
          </a:p>
          <a:p>
            <a:pPr>
              <a:defRPr sz="16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Program: Data and Knowledge Engineering		 	</a:t>
            </a:r>
            <a:endParaRPr sz="1400"/>
          </a:p>
          <a:p>
            <a:pPr>
              <a:defRPr sz="16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Main tasks: Literature research, paper presentation (Manager)</a:t>
            </a:r>
          </a:p>
          <a:p>
            <a:pPr>
              <a:defRPr sz="14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16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Sindhuja Madabushi</a:t>
            </a:r>
            <a:r>
              <a:rPr b="0"/>
              <a:t>						</a:t>
            </a:r>
            <a:endParaRPr sz="1400"/>
          </a:p>
          <a:p>
            <a:pPr>
              <a:defRPr sz="16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Program: Data and Knowledge Engineering		 	</a:t>
            </a:r>
            <a:endParaRPr sz="1400"/>
          </a:p>
          <a:p>
            <a:pPr>
              <a:defRPr sz="16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Main tasks: Prototypical implementation (Developer)</a:t>
            </a:r>
          </a:p>
          <a:p>
            <a:pPr>
              <a:defRPr sz="14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14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/>
          </a:p>
          <a:p>
            <a:pPr>
              <a:defRPr sz="1600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				</a:t>
            </a:r>
          </a:p>
        </p:txBody>
      </p:sp>
      <p:sp>
        <p:nvSpPr>
          <p:cNvPr id="266" name="TextShape 2"/>
          <p:cNvSpPr/>
          <p:nvPr/>
        </p:nvSpPr>
        <p:spPr>
          <a:xfrm>
            <a:off x="135720" y="496797"/>
            <a:ext cx="8469720" cy="923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91436" tIns="91436" rIns="91436" bIns="91436">
            <a:spAutoFit/>
          </a:bodyPr>
          <a:lstStyle/>
          <a:p>
            <a: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6116" indent="-6116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Team Roles for M2 :-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sp>
        <p:nvSpPr>
          <p:cNvPr id="269" name="Title 1"/>
          <p:cNvSpPr>
            <a:spLocks noGrp="1"/>
          </p:cNvSpPr>
          <p:nvPr>
            <p:ph type="title"/>
          </p:nvPr>
        </p:nvSpPr>
        <p:spPr>
          <a:xfrm>
            <a:off x="189586" y="804548"/>
            <a:ext cx="8451062" cy="928692"/>
          </a:xfrm>
          <a:prstGeom prst="rect">
            <a:avLst/>
          </a:prstGeom>
        </p:spPr>
        <p:txBody>
          <a:bodyPr/>
          <a:lstStyle/>
          <a:p>
            <a:pPr>
              <a:defRPr sz="2400" b="1"/>
            </a:pPr>
            <a:r>
              <a:t>Data Models</a:t>
            </a:r>
            <a:br/>
            <a:endParaRPr/>
          </a:p>
        </p:txBody>
      </p:sp>
      <p:sp>
        <p:nvSpPr>
          <p:cNvPr id="270" name="Subtitle 2"/>
          <p:cNvSpPr>
            <a:spLocks noGrp="1"/>
          </p:cNvSpPr>
          <p:nvPr>
            <p:ph type="body" idx="1"/>
          </p:nvPr>
        </p:nvSpPr>
        <p:spPr>
          <a:xfrm>
            <a:off x="154378" y="1576474"/>
            <a:ext cx="8626935" cy="4496616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0"/>
              </a:spcBef>
              <a:defRPr sz="2400"/>
            </a:pPr>
            <a:r>
              <a:rPr sz="1800" dirty="0"/>
              <a:t>A data model is an abstract model that organizes elements of data and standardizes how they relate to one another and to properties of the real world entities. </a:t>
            </a:r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defRPr sz="2400"/>
            </a:pPr>
            <a:endParaRPr sz="1800" dirty="0"/>
          </a:p>
          <a:p>
            <a:pPr marL="285750" indent="-285750">
              <a:lnSpc>
                <a:spcPct val="100000"/>
              </a:lnSpc>
              <a:spcBef>
                <a:spcPts val="0"/>
              </a:spcBef>
              <a:defRPr sz="2400"/>
            </a:pPr>
            <a:r>
              <a:rPr sz="1800" dirty="0"/>
              <a:t>A data model theory has three main components:</a:t>
            </a:r>
          </a:p>
          <a:p>
            <a:pPr lvl="1">
              <a:buChar char="➢"/>
              <a:defRPr sz="2400" i="1"/>
            </a:pPr>
            <a:r>
              <a:rPr sz="1800" dirty="0"/>
              <a:t>The structural part</a:t>
            </a:r>
            <a:r>
              <a:rPr sz="1800" i="0" dirty="0"/>
              <a:t> - a collection of data structures which are used to create databases </a:t>
            </a:r>
          </a:p>
          <a:p>
            <a:pPr lvl="1">
              <a:buChar char="➢"/>
              <a:defRPr sz="2400" i="1"/>
            </a:pPr>
            <a:r>
              <a:rPr sz="1800" dirty="0"/>
              <a:t>The integrity part</a:t>
            </a:r>
            <a:r>
              <a:rPr sz="1800" i="0" dirty="0"/>
              <a:t> - a collection of rules governing the constraints (structural integrity)</a:t>
            </a:r>
          </a:p>
          <a:p>
            <a:pPr lvl="1">
              <a:buChar char="➢"/>
              <a:defRPr sz="2400" i="1"/>
            </a:pPr>
            <a:r>
              <a:rPr sz="1800" dirty="0"/>
              <a:t>The manipulation part (operator)</a:t>
            </a:r>
            <a:r>
              <a:rPr sz="1800" i="0" dirty="0"/>
              <a:t> - a collection of operators which can be applied to the data structures ( query and update data)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Types of Data Models"/>
          <p:cNvSpPr/>
          <p:nvPr/>
        </p:nvSpPr>
        <p:spPr>
          <a:xfrm>
            <a:off x="151216" y="866790"/>
            <a:ext cx="3214794" cy="437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lnSpc>
                <a:spcPct val="90000"/>
              </a:lnSpc>
              <a:defRPr sz="2400" b="1"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Types of Data Models</a:t>
            </a:r>
          </a:p>
        </p:txBody>
      </p:sp>
      <p:sp>
        <p:nvSpPr>
          <p:cNvPr id="273" name="Conceptual Data Model - describes the semantics of a domain (the scope of the model).…"/>
          <p:cNvSpPr/>
          <p:nvPr/>
        </p:nvSpPr>
        <p:spPr>
          <a:xfrm>
            <a:off x="30282" y="1449779"/>
            <a:ext cx="7334358" cy="4524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 sz="2400" i="1">
                <a:latin typeface="Arial"/>
                <a:ea typeface="Arial"/>
                <a:cs typeface="Arial"/>
                <a:sym typeface="Arial"/>
              </a:defRPr>
            </a:pPr>
            <a:r>
              <a:rPr sz="2000" dirty="0"/>
              <a:t>Conceptual Data Model</a:t>
            </a:r>
            <a:r>
              <a:rPr sz="2000" i="0" dirty="0"/>
              <a:t> - describes the semantics of a domain (the scope of the model). 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r>
              <a:rPr sz="2000" dirty="0"/>
              <a:t>    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 sz="2000" dirty="0"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 sz="2000" dirty="0"/>
          </a:p>
          <a:p>
            <a:pPr marL="285750" indent="-285750">
              <a:buSzPct val="100000"/>
              <a:buFont typeface="Arial"/>
              <a:buChar char="•"/>
              <a:defRPr sz="2400" i="1">
                <a:latin typeface="Arial"/>
                <a:ea typeface="Arial"/>
                <a:cs typeface="Arial"/>
                <a:sym typeface="Arial"/>
              </a:defRPr>
            </a:pPr>
            <a:r>
              <a:rPr sz="2000" dirty="0"/>
              <a:t>Logical Data Model</a:t>
            </a:r>
            <a:r>
              <a:rPr sz="2000" i="0" dirty="0"/>
              <a:t> - describes the structure of some domain of information.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 sz="2000" i="0" dirty="0"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 sz="2000" i="0" dirty="0"/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 sz="2000" i="0" dirty="0"/>
          </a:p>
          <a:p>
            <a:pPr marL="285750" indent="-285750">
              <a:buSzPct val="100000"/>
              <a:buFont typeface="Arial"/>
              <a:buChar char="•"/>
              <a:defRPr sz="2400" i="1">
                <a:latin typeface="Arial"/>
                <a:ea typeface="Arial"/>
                <a:cs typeface="Arial"/>
                <a:sym typeface="Arial"/>
              </a:defRPr>
            </a:pPr>
            <a:r>
              <a:rPr sz="2000" dirty="0"/>
              <a:t>Physical Data Model</a:t>
            </a:r>
            <a:r>
              <a:rPr sz="2000" i="0" dirty="0"/>
              <a:t> - describes the physical means used to store data.</a:t>
            </a:r>
          </a:p>
          <a:p>
            <a:pPr>
              <a:defRPr sz="2400">
                <a:latin typeface="Arial"/>
                <a:ea typeface="Arial"/>
                <a:cs typeface="Arial"/>
                <a:sym typeface="Arial"/>
              </a:defRPr>
            </a:pPr>
            <a:endParaRPr i="0" dirty="0"/>
          </a:p>
          <a:p>
            <a:pPr marL="285750" indent="-285750">
              <a:buSzPct val="100000"/>
              <a:buFont typeface="Arial"/>
              <a:buChar char="•"/>
              <a:defRPr sz="2400">
                <a:latin typeface="Arial"/>
                <a:ea typeface="Arial"/>
                <a:cs typeface="Arial"/>
                <a:sym typeface="Arial"/>
              </a:defRPr>
            </a:pPr>
            <a:endParaRPr i="0" dirty="0"/>
          </a:p>
        </p:txBody>
      </p:sp>
      <p:pic>
        <p:nvPicPr>
          <p:cNvPr id="274" name="conceptual-model-design.jpg" descr="conceptual-model-desig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73708" y="866790"/>
            <a:ext cx="2097391" cy="18177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logical-model-design.jpg" descr="logical-model-design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43947" y="2677809"/>
            <a:ext cx="1756913" cy="1669067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physical-model-design.jpg" descr="physical-model-design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91064" y="4799700"/>
            <a:ext cx="1862681" cy="15415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279" name="TextShape 1"/>
          <p:cNvSpPr/>
          <p:nvPr/>
        </p:nvSpPr>
        <p:spPr>
          <a:xfrm>
            <a:off x="-90337" y="887681"/>
            <a:ext cx="8556484" cy="52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6" tIns="91436" rIns="91436" bIns="91436">
            <a:spAutoFit/>
          </a:bodyPr>
          <a:lstStyle>
            <a:lvl1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Key Value Store Models</a:t>
            </a:r>
          </a:p>
        </p:txBody>
      </p:sp>
      <p:sp>
        <p:nvSpPr>
          <p:cNvPr id="280" name="CustomShape 2"/>
          <p:cNvSpPr/>
          <p:nvPr/>
        </p:nvSpPr>
        <p:spPr>
          <a:xfrm>
            <a:off x="457200" y="1651679"/>
            <a:ext cx="8277481" cy="38940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4999" tIns="44999" rIns="44999" bIns="44999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A key-value store is a simple hash table, primarily used when all access to the database is via primary key.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The client can either (Operations) -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get the value for the key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put a value for a key 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delete a key </a:t>
            </a:r>
          </a:p>
          <a:p>
            <a:pPr marL="742950" lvl="1" indent="-285750">
              <a:buSzPct val="100000"/>
              <a:buFont typeface="Arial"/>
              <a:buChar char="➢"/>
              <a:defRPr>
                <a:latin typeface="Arial"/>
                <a:ea typeface="Arial"/>
                <a:cs typeface="Arial"/>
                <a:sym typeface="Arial"/>
              </a:defRPr>
            </a:pPr>
            <a:endParaRPr dirty="0"/>
          </a:p>
          <a:p>
            <a:pPr marL="285750" indent="-285750">
              <a:buSzPct val="100000"/>
              <a:buFont typeface="Arial"/>
              <a:buChar char="•"/>
              <a:defRPr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How to Construct a Key ?</a:t>
            </a:r>
          </a:p>
          <a:p>
            <a:pPr>
              <a:lnSpc>
                <a:spcPct val="110000"/>
              </a:lnSpc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     Define meaningful names(entity, attributes). </a:t>
            </a:r>
          </a:p>
          <a:p>
            <a:pPr>
              <a:lnSpc>
                <a:spcPct val="110000"/>
              </a:lnSpc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     Entity Name + ':' + Entity Identifier +':' +Entity Attribute</a:t>
            </a:r>
          </a:p>
          <a:p>
            <a:pPr>
              <a:lnSpc>
                <a:spcPct val="110000"/>
              </a:lnSpc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     Eg :Cust:7348:Age</a:t>
            </a:r>
          </a:p>
          <a:p>
            <a:pPr>
              <a:defRPr b="1"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/>
            </a:r>
            <a:br>
              <a:rPr dirty="0"/>
            </a:br>
            <a:endParaRPr dirty="0"/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  <p:sp>
        <p:nvSpPr>
          <p:cNvPr id="283" name="TextShape 1"/>
          <p:cNvSpPr/>
          <p:nvPr/>
        </p:nvSpPr>
        <p:spPr>
          <a:xfrm>
            <a:off x="-1" y="1309253"/>
            <a:ext cx="8537042" cy="442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6" tIns="91436" rIns="91436" bIns="91436">
            <a:spAutoFit/>
          </a:bodyPr>
          <a:lstStyle>
            <a:lvl1pPr>
              <a:defRPr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	</a:t>
            </a:r>
          </a:p>
        </p:txBody>
      </p:sp>
      <p:sp>
        <p:nvSpPr>
          <p:cNvPr id="284" name="TextShape 2"/>
          <p:cNvSpPr/>
          <p:nvPr/>
        </p:nvSpPr>
        <p:spPr>
          <a:xfrm>
            <a:off x="-115900" y="887630"/>
            <a:ext cx="8605440" cy="52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6" tIns="91436" rIns="91436" bIns="91436">
            <a:spAutoFit/>
          </a:bodyPr>
          <a:lstStyle>
            <a:lvl1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Data Representation Strategy - Key Value stores</a:t>
            </a:r>
          </a:p>
        </p:txBody>
      </p:sp>
      <p:pic>
        <p:nvPicPr>
          <p:cNvPr id="28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7517" y="1416133"/>
            <a:ext cx="7753764" cy="462202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288" name="TextShape 1"/>
          <p:cNvSpPr/>
          <p:nvPr/>
        </p:nvSpPr>
        <p:spPr>
          <a:xfrm>
            <a:off x="-65640" y="687777"/>
            <a:ext cx="8605441" cy="5285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36" tIns="91436" rIns="91436" bIns="91436">
            <a:spAutoFit/>
          </a:bodyPr>
          <a:lstStyle>
            <a:lvl1pPr indent="393838">
              <a:defRPr sz="2400" b="1" spc="-1">
                <a:uFill>
                  <a:solidFill>
                    <a:srgbClr val="FFFFFF"/>
                  </a:solidFill>
                </a:u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Mapping of RDBMS to Key Value Stores</a:t>
            </a:r>
          </a:p>
        </p:txBody>
      </p:sp>
      <p:graphicFrame>
        <p:nvGraphicFramePr>
          <p:cNvPr id="289" name="Table 1"/>
          <p:cNvGraphicFramePr/>
          <p:nvPr/>
        </p:nvGraphicFramePr>
        <p:xfrm>
          <a:off x="553320" y="1676637"/>
          <a:ext cx="7913776" cy="1948903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978444"/>
                <a:gridCol w="1978444"/>
                <a:gridCol w="1978444"/>
                <a:gridCol w="1978444"/>
              </a:tblGrid>
              <a:tr h="623824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 u="sng">
                          <a:solidFill>
                            <a:schemeClr val="accent1"/>
                          </a:solidFill>
                          <a:sym typeface="Calibri"/>
                        </a:rPr>
                        <a:t>ID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NAME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LAST NAME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ADDRESS ID</a:t>
                      </a:r>
                    </a:p>
                  </a:txBody>
                  <a:tcPr marL="112337" marR="112337" marT="112337" marB="112337" horzOverflow="overflow"/>
                </a:tc>
              </a:tr>
              <a:tr h="441693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Sherlock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Holmes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</a:t>
                      </a:r>
                    </a:p>
                  </a:txBody>
                  <a:tcPr marL="112337" marR="112337" marT="112337" marB="112337" horzOverflow="overflow"/>
                </a:tc>
              </a:tr>
              <a:tr h="441693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2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John H.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Watson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</a:t>
                      </a:r>
                    </a:p>
                  </a:txBody>
                  <a:tcPr marL="112337" marR="112337" marT="112337" marB="112337" horzOverflow="overflow"/>
                </a:tc>
              </a:tr>
              <a:tr h="441693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3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Theresa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May</a:t>
                      </a:r>
                    </a:p>
                  </a:txBody>
                  <a:tcPr marL="112337" marR="112337" marT="112337" marB="11233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2</a:t>
                      </a:r>
                    </a:p>
                  </a:txBody>
                  <a:tcPr marL="112337" marR="112337" marT="112337" marB="112337" horzOverflow="overflow"/>
                </a:tc>
              </a:tr>
            </a:tbl>
          </a:graphicData>
        </a:graphic>
      </p:graphicFrame>
      <p:sp>
        <p:nvSpPr>
          <p:cNvPr id="290" name="Rectangle 1"/>
          <p:cNvSpPr/>
          <p:nvPr/>
        </p:nvSpPr>
        <p:spPr>
          <a:xfrm>
            <a:off x="553320" y="1222620"/>
            <a:ext cx="7367521" cy="35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USERS</a:t>
            </a:r>
          </a:p>
        </p:txBody>
      </p:sp>
      <p:graphicFrame>
        <p:nvGraphicFramePr>
          <p:cNvPr id="291" name="Table 3"/>
          <p:cNvGraphicFramePr/>
          <p:nvPr/>
        </p:nvGraphicFramePr>
        <p:xfrm>
          <a:off x="553318" y="4279817"/>
          <a:ext cx="7913785" cy="1844587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1405058"/>
                <a:gridCol w="1983613"/>
                <a:gridCol w="2262557"/>
                <a:gridCol w="2262557"/>
              </a:tblGrid>
              <a:tr h="711145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 u="sng">
                          <a:solidFill>
                            <a:schemeClr val="accent1"/>
                          </a:solidFill>
                          <a:sym typeface="Calibri"/>
                        </a:rPr>
                        <a:t>ID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STREET AND NUMBER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CITY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>
                          <a:solidFill>
                            <a:schemeClr val="accent1"/>
                          </a:solidFill>
                          <a:sym typeface="Calibri"/>
                        </a:rPr>
                        <a:t>FLOOR</a:t>
                      </a:r>
                    </a:p>
                  </a:txBody>
                  <a:tcPr marL="111457" marR="111457" marT="111457" marB="111457" horzOverflow="overflow"/>
                </a:tc>
              </a:tr>
              <a:tr h="566721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221b Baker St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London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1st floor</a:t>
                      </a:r>
                    </a:p>
                  </a:txBody>
                  <a:tcPr marL="111457" marR="111457" marT="111457" marB="111457" horzOverflow="overflow"/>
                </a:tc>
              </a:tr>
              <a:tr h="566721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2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10 Downing Street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London</a:t>
                      </a:r>
                    </a:p>
                  </a:txBody>
                  <a:tcPr marL="111457" marR="111457" marT="111457" marB="111457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NULL</a:t>
                      </a:r>
                    </a:p>
                  </a:txBody>
                  <a:tcPr marL="111457" marR="111457" marT="111457" marB="111457" horzOverflow="overflow"/>
                </a:tc>
              </a:tr>
            </a:tbl>
          </a:graphicData>
        </a:graphic>
      </p:graphicFrame>
      <p:sp>
        <p:nvSpPr>
          <p:cNvPr id="292" name="TextBox 12"/>
          <p:cNvSpPr/>
          <p:nvPr/>
        </p:nvSpPr>
        <p:spPr>
          <a:xfrm>
            <a:off x="553318" y="3823854"/>
            <a:ext cx="3994931" cy="3506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t>ADDRESS</a:t>
            </a: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8"/>
          <p:cNvSpPr>
            <a:spLocks noGrp="1"/>
          </p:cNvSpPr>
          <p:nvPr>
            <p:ph type="sldNum" sz="quarter" idx="4294967295"/>
          </p:nvPr>
        </p:nvSpPr>
        <p:spPr>
          <a:xfrm>
            <a:off x="8537399" y="-4"/>
            <a:ext cx="127001" cy="1270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sp>
        <p:nvSpPr>
          <p:cNvPr id="295" name="Title 1"/>
          <p:cNvSpPr>
            <a:spLocks noGrp="1"/>
          </p:cNvSpPr>
          <p:nvPr>
            <p:ph type="title"/>
          </p:nvPr>
        </p:nvSpPr>
        <p:spPr>
          <a:xfrm>
            <a:off x="150133" y="935182"/>
            <a:ext cx="8605440" cy="456842"/>
          </a:xfrm>
          <a:prstGeom prst="rect">
            <a:avLst/>
          </a:prstGeom>
        </p:spPr>
        <p:txBody>
          <a:bodyPr/>
          <a:lstStyle>
            <a:lvl1pPr defTabSz="530351">
              <a:defRPr sz="2400" b="1" spc="-200">
                <a:uFill>
                  <a:solidFill>
                    <a:srgbClr val="FFFFFF"/>
                  </a:solidFill>
                </a:uFill>
              </a:defRPr>
            </a:lvl1pPr>
          </a:lstStyle>
          <a:p>
            <a:r>
              <a:t>Mapping of RDBMS to Key Value Stores</a:t>
            </a:r>
          </a:p>
        </p:txBody>
      </p:sp>
      <p:graphicFrame>
        <p:nvGraphicFramePr>
          <p:cNvPr id="296" name="Table 3"/>
          <p:cNvGraphicFramePr/>
          <p:nvPr/>
        </p:nvGraphicFramePr>
        <p:xfrm>
          <a:off x="368133" y="1971300"/>
          <a:ext cx="8169440" cy="2933004"/>
        </p:xfrm>
        <a:graphic>
          <a:graphicData uri="http://schemas.openxmlformats.org/drawingml/2006/table">
            <a:tbl>
              <a:tblPr>
                <a:tableStyleId>{4C3C2611-4C71-4FC5-86AE-919BDF0F9419}</a:tableStyleId>
              </a:tblPr>
              <a:tblGrid>
                <a:gridCol w="2042360"/>
                <a:gridCol w="6127080"/>
              </a:tblGrid>
              <a:tr h="366694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 b="1" u="sng">
                          <a:sym typeface="Calibri"/>
                        </a:rPr>
                        <a:t>Key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Value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366694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user/Sherlock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{“Name”: “Sherlock”, “Last Name”: “Holmes”, “Address”:”address/Baker221b ”} 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366694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user/Watson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{“Name”: “John H.”, “Last Name”: “Watson”, “Address”:”address/Baker221b ”} 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366694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user/Theresa1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{“Name”: “Theresa”, “Last Name”: “May”, “Address”:”address/Downing10 ”} 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733388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address/Baker221b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200" spc="0">
                          <a:uFillTx/>
                          <a:sym typeface="Calibri"/>
                        </a:defRPr>
                      </a:pPr>
                      <a:r>
                        <a:t>{“StreetAndNumber”: “221b Baker St.”, “City”: “London”, “Floor”:”1st Floor”} </a:t>
                      </a:r>
                      <a:endParaRPr sz="1600"/>
                    </a:p>
                    <a:p>
                      <a:pPr>
                        <a:defRPr sz="1600" spc="0">
                          <a:uFillTx/>
                          <a:sym typeface="Calibri"/>
                        </a:defRPr>
                      </a:pPr>
                      <a:r>
                        <a:t/>
                      </a:r>
                      <a:br/>
                      <a:endParaRPr/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  <a:tr h="366694"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address/Downing10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 spc="0">
                          <a:uFillTx/>
                        </a:defRPr>
                      </a:pPr>
                      <a:r>
                        <a:rPr sz="1200">
                          <a:sym typeface="Calibri"/>
                        </a:rPr>
                        <a:t>{“StreetAndNumber”: “10 Downing Street”, “City”: “London”} </a:t>
                      </a:r>
                    </a:p>
                  </a:txBody>
                  <a:tcPr marL="112337" marR="112337" marT="112337" marB="112337" horzOverflow="overflow">
                    <a:lnL w="12700">
                      <a:solidFill>
                        <a:srgbClr val="9E9E9E"/>
                      </a:solidFill>
                    </a:lnL>
                    <a:lnR w="12700">
                      <a:solidFill>
                        <a:srgbClr val="9E9E9E"/>
                      </a:solidFill>
                    </a:lnR>
                    <a:lnT w="12700">
                      <a:solidFill>
                        <a:srgbClr val="9E9E9E"/>
                      </a:solidFill>
                    </a:lnT>
                    <a:lnB w="12700">
                      <a:solidFill>
                        <a:srgbClr val="9E9E9E"/>
                      </a:solidFill>
                    </a:lnB>
                  </a:tcPr>
                </a:tc>
              </a:tr>
            </a:tbl>
          </a:graphicData>
        </a:graphic>
      </p:graphicFrame>
      <p:sp>
        <p:nvSpPr>
          <p:cNvPr id="297" name="TextBox 5"/>
          <p:cNvSpPr/>
          <p:nvPr/>
        </p:nvSpPr>
        <p:spPr>
          <a:xfrm>
            <a:off x="339724" y="5031128"/>
            <a:ext cx="8197851" cy="16841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/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The </a:t>
            </a:r>
            <a:r>
              <a:rPr i="1" dirty="0"/>
              <a:t>key</a:t>
            </a:r>
            <a:r>
              <a:rPr dirty="0"/>
              <a:t> is an index in the key-value store.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For a foreign key relation we can instruct the application to interpret values as Keys. eg: “user/Sherlock” = {“Name”: “Sherlock”, “Last Name”: “Holmes”, </a:t>
            </a:r>
            <a:r>
              <a:rPr dirty="0">
                <a:solidFill>
                  <a:schemeClr val="accent1"/>
                </a:solidFill>
              </a:rPr>
              <a:t>“Address”:”address/Baker221b ”</a:t>
            </a:r>
            <a:r>
              <a:rPr dirty="0"/>
              <a:t>}</a:t>
            </a:r>
            <a:r>
              <a:rPr dirty="0">
                <a:solidFill>
                  <a:schemeClr val="accent1"/>
                </a:solidFill>
              </a:rPr>
              <a:t> </a:t>
            </a:r>
          </a:p>
          <a:p>
            <a:pPr marL="285750" indent="-285750">
              <a:buSzPct val="100000"/>
              <a:buFont typeface="Arial"/>
              <a:buChar char="•"/>
              <a:defRPr>
                <a:latin typeface="Arial"/>
                <a:ea typeface="Arial"/>
                <a:cs typeface="Arial"/>
                <a:sym typeface="Arial"/>
              </a:defRPr>
            </a:pPr>
            <a:r>
              <a:rPr dirty="0"/>
              <a:t>No integrity constraints (unlike RDBMS)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1357</Words>
  <Application>Microsoft Macintosh PowerPoint</Application>
  <PresentationFormat>On-screen Show (4:3)</PresentationFormat>
  <Paragraphs>407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Calibri</vt:lpstr>
      <vt:lpstr>Helvetica</vt:lpstr>
      <vt:lpstr>Rambla</vt:lpstr>
      <vt:lpstr>Times</vt:lpstr>
      <vt:lpstr>Arial</vt:lpstr>
      <vt:lpstr>Office Theme</vt:lpstr>
      <vt:lpstr>PowerPoint Presentation</vt:lpstr>
      <vt:lpstr>PowerPoint Presentation</vt:lpstr>
      <vt:lpstr>PowerPoint Presentation</vt:lpstr>
      <vt:lpstr>Data Models </vt:lpstr>
      <vt:lpstr>PowerPoint Presentation</vt:lpstr>
      <vt:lpstr>PowerPoint Presentation</vt:lpstr>
      <vt:lpstr>PowerPoint Presentation</vt:lpstr>
      <vt:lpstr>PowerPoint Presentation</vt:lpstr>
      <vt:lpstr>Mapping of RDBMS to Key Value Stores</vt:lpstr>
      <vt:lpstr>PowerPoint Presentation</vt:lpstr>
      <vt:lpstr>PowerPoint Presentation</vt:lpstr>
      <vt:lpstr>Mapping of RDBMS to Key Value Column Stores</vt:lpstr>
      <vt:lpstr>Document Stores</vt:lpstr>
      <vt:lpstr>Document Stores</vt:lpstr>
      <vt:lpstr>Mapping of RDBMS to Document Store</vt:lpstr>
      <vt:lpstr>Mapping of RDBMS to Document Store</vt:lpstr>
      <vt:lpstr>PowerPoint Presentation</vt:lpstr>
      <vt:lpstr>PowerPoint Presentation</vt:lpstr>
      <vt:lpstr>PowerPoint Presentation</vt:lpstr>
      <vt:lpstr>Mapping of RDBMS to Property Graph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Manpreet Bhuee</cp:lastModifiedBy>
  <cp:revision>2</cp:revision>
  <dcterms:modified xsi:type="dcterms:W3CDTF">2017-05-17T20:53:05Z</dcterms:modified>
</cp:coreProperties>
</file>